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2.xml"/>
  <Override ContentType="application/vnd.openxmlformats-officedocument.presentationml.slide+xml" PartName="/ppt/slides/slide98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63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1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92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  <p:sldId id="347" r:id="rId98"/>
    <p:sldId id="348" r:id="rId99"/>
    <p:sldId id="349" r:id="rId100"/>
    <p:sldId id="350" r:id="rId101"/>
    <p:sldId id="351" r:id="rId102"/>
    <p:sldId id="352" r:id="rId103"/>
    <p:sldId id="353" r:id="rId104"/>
    <p:sldId id="354" r:id="rId105"/>
    <p:sldId id="355" r:id="rId106"/>
    <p:sldId id="356" r:id="rId107"/>
    <p:sldId id="357" r:id="rId108"/>
    <p:sldId id="358" r:id="rId109"/>
  </p:sldIdLst>
  <p:sldSz cy="5143500" cx="9144000"/>
  <p:notesSz cx="6858000" cy="9144000"/>
  <p:embeddedFontLst>
    <p:embeddedFont>
      <p:font typeface="Proxima Nova"/>
      <p:regular r:id="rId110"/>
      <p:bold r:id="rId111"/>
      <p:italic r:id="rId112"/>
      <p:boldItalic r:id="rId113"/>
    </p:embeddedFont>
    <p:embeddedFont>
      <p:font typeface="Roboto"/>
      <p:regular r:id="rId114"/>
      <p:bold r:id="rId115"/>
      <p:italic r:id="rId116"/>
      <p:boldItalic r:id="rId117"/>
    </p:embeddedFont>
    <p:embeddedFont>
      <p:font typeface="PT Sans Narrow"/>
      <p:regular r:id="rId118"/>
      <p:bold r:id="rId119"/>
    </p:embeddedFont>
    <p:embeddedFont>
      <p:font typeface="Alfa Slab One"/>
      <p:regular r:id="rId120"/>
    </p:embeddedFont>
    <p:embeddedFont>
      <p:font typeface="Open Sans"/>
      <p:regular r:id="rId121"/>
      <p:bold r:id="rId122"/>
      <p:italic r:id="rId123"/>
      <p:boldItalic r:id="rId1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59601D00-3E8B-4F52-BC2C-94B89C154B9A}">
  <a:tblStyle styleId="{59601D00-3E8B-4F52-BC2C-94B89C154B9A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07" Type="http://schemas.openxmlformats.org/officeDocument/2006/relationships/slide" Target="slides/slide101.xml"/><Relationship Id="rId106" Type="http://schemas.openxmlformats.org/officeDocument/2006/relationships/slide" Target="slides/slide100.xml"/><Relationship Id="rId105" Type="http://schemas.openxmlformats.org/officeDocument/2006/relationships/slide" Target="slides/slide99.xml"/><Relationship Id="rId104" Type="http://schemas.openxmlformats.org/officeDocument/2006/relationships/slide" Target="slides/slide98.xml"/><Relationship Id="rId109" Type="http://schemas.openxmlformats.org/officeDocument/2006/relationships/slide" Target="slides/slide103.xml"/><Relationship Id="rId108" Type="http://schemas.openxmlformats.org/officeDocument/2006/relationships/slide" Target="slides/slide102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103" Type="http://schemas.openxmlformats.org/officeDocument/2006/relationships/slide" Target="slides/slide97.xml"/><Relationship Id="rId102" Type="http://schemas.openxmlformats.org/officeDocument/2006/relationships/slide" Target="slides/slide96.xml"/><Relationship Id="rId101" Type="http://schemas.openxmlformats.org/officeDocument/2006/relationships/slide" Target="slides/slide95.xml"/><Relationship Id="rId100" Type="http://schemas.openxmlformats.org/officeDocument/2006/relationships/slide" Target="slides/slide94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121" Type="http://schemas.openxmlformats.org/officeDocument/2006/relationships/font" Target="fonts/OpenSans-regular.fntdata"/><Relationship Id="rId25" Type="http://schemas.openxmlformats.org/officeDocument/2006/relationships/slide" Target="slides/slide19.xml"/><Relationship Id="rId120" Type="http://schemas.openxmlformats.org/officeDocument/2006/relationships/font" Target="fonts/AlfaSlabOne-regular.fntdata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124" Type="http://schemas.openxmlformats.org/officeDocument/2006/relationships/font" Target="fonts/OpenSans-boldItalic.fntdata"/><Relationship Id="rId123" Type="http://schemas.openxmlformats.org/officeDocument/2006/relationships/font" Target="fonts/OpenSans-italic.fntdata"/><Relationship Id="rId122" Type="http://schemas.openxmlformats.org/officeDocument/2006/relationships/font" Target="fonts/OpenSans-bold.fntdata"/><Relationship Id="rId95" Type="http://schemas.openxmlformats.org/officeDocument/2006/relationships/slide" Target="slides/slide89.xml"/><Relationship Id="rId94" Type="http://schemas.openxmlformats.org/officeDocument/2006/relationships/slide" Target="slides/slide88.xml"/><Relationship Id="rId97" Type="http://schemas.openxmlformats.org/officeDocument/2006/relationships/slide" Target="slides/slide91.xml"/><Relationship Id="rId96" Type="http://schemas.openxmlformats.org/officeDocument/2006/relationships/slide" Target="slides/slide90.xml"/><Relationship Id="rId11" Type="http://schemas.openxmlformats.org/officeDocument/2006/relationships/slide" Target="slides/slide5.xml"/><Relationship Id="rId99" Type="http://schemas.openxmlformats.org/officeDocument/2006/relationships/slide" Target="slides/slide93.xml"/><Relationship Id="rId10" Type="http://schemas.openxmlformats.org/officeDocument/2006/relationships/slide" Target="slides/slide4.xml"/><Relationship Id="rId98" Type="http://schemas.openxmlformats.org/officeDocument/2006/relationships/slide" Target="slides/slide92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91" Type="http://schemas.openxmlformats.org/officeDocument/2006/relationships/slide" Target="slides/slide85.xml"/><Relationship Id="rId90" Type="http://schemas.openxmlformats.org/officeDocument/2006/relationships/slide" Target="slides/slide84.xml"/><Relationship Id="rId93" Type="http://schemas.openxmlformats.org/officeDocument/2006/relationships/slide" Target="slides/slide87.xml"/><Relationship Id="rId92" Type="http://schemas.openxmlformats.org/officeDocument/2006/relationships/slide" Target="slides/slide86.xml"/><Relationship Id="rId118" Type="http://schemas.openxmlformats.org/officeDocument/2006/relationships/font" Target="fonts/PTSansNarrow-regular.fntdata"/><Relationship Id="rId117" Type="http://schemas.openxmlformats.org/officeDocument/2006/relationships/font" Target="fonts/Roboto-boldItalic.fntdata"/><Relationship Id="rId116" Type="http://schemas.openxmlformats.org/officeDocument/2006/relationships/font" Target="fonts/Roboto-italic.fntdata"/><Relationship Id="rId115" Type="http://schemas.openxmlformats.org/officeDocument/2006/relationships/font" Target="fonts/Roboto-bold.fntdata"/><Relationship Id="rId119" Type="http://schemas.openxmlformats.org/officeDocument/2006/relationships/font" Target="fonts/PTSansNarrow-bold.fntdata"/><Relationship Id="rId15" Type="http://schemas.openxmlformats.org/officeDocument/2006/relationships/slide" Target="slides/slide9.xml"/><Relationship Id="rId110" Type="http://schemas.openxmlformats.org/officeDocument/2006/relationships/font" Target="fonts/ProximaNova-regular.fntdata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14" Type="http://schemas.openxmlformats.org/officeDocument/2006/relationships/font" Target="fonts/Roboto-regular.fntdata"/><Relationship Id="rId18" Type="http://schemas.openxmlformats.org/officeDocument/2006/relationships/slide" Target="slides/slide12.xml"/><Relationship Id="rId113" Type="http://schemas.openxmlformats.org/officeDocument/2006/relationships/font" Target="fonts/ProximaNova-boldItalic.fntdata"/><Relationship Id="rId112" Type="http://schemas.openxmlformats.org/officeDocument/2006/relationships/font" Target="fonts/ProximaNova-italic.fntdata"/><Relationship Id="rId111" Type="http://schemas.openxmlformats.org/officeDocument/2006/relationships/font" Target="fonts/ProximaNova-bold.fntdata"/><Relationship Id="rId84" Type="http://schemas.openxmlformats.org/officeDocument/2006/relationships/slide" Target="slides/slide78.xml"/><Relationship Id="rId83" Type="http://schemas.openxmlformats.org/officeDocument/2006/relationships/slide" Target="slides/slide77.xml"/><Relationship Id="rId86" Type="http://schemas.openxmlformats.org/officeDocument/2006/relationships/slide" Target="slides/slide80.xml"/><Relationship Id="rId85" Type="http://schemas.openxmlformats.org/officeDocument/2006/relationships/slide" Target="slides/slide79.xml"/><Relationship Id="rId88" Type="http://schemas.openxmlformats.org/officeDocument/2006/relationships/slide" Target="slides/slide82.xml"/><Relationship Id="rId87" Type="http://schemas.openxmlformats.org/officeDocument/2006/relationships/slide" Target="slides/slide81.xml"/><Relationship Id="rId89" Type="http://schemas.openxmlformats.org/officeDocument/2006/relationships/slide" Target="slides/slide83.xml"/><Relationship Id="rId80" Type="http://schemas.openxmlformats.org/officeDocument/2006/relationships/slide" Target="slides/slide74.xml"/><Relationship Id="rId82" Type="http://schemas.openxmlformats.org/officeDocument/2006/relationships/slide" Target="slides/slide76.xml"/><Relationship Id="rId81" Type="http://schemas.openxmlformats.org/officeDocument/2006/relationships/slide" Target="slides/slide75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75" Type="http://schemas.openxmlformats.org/officeDocument/2006/relationships/slide" Target="slides/slide69.xml"/><Relationship Id="rId74" Type="http://schemas.openxmlformats.org/officeDocument/2006/relationships/slide" Target="slides/slide68.xml"/><Relationship Id="rId77" Type="http://schemas.openxmlformats.org/officeDocument/2006/relationships/slide" Target="slides/slide71.xml"/><Relationship Id="rId76" Type="http://schemas.openxmlformats.org/officeDocument/2006/relationships/slide" Target="slides/slide70.xml"/><Relationship Id="rId79" Type="http://schemas.openxmlformats.org/officeDocument/2006/relationships/slide" Target="slides/slide73.xml"/><Relationship Id="rId78" Type="http://schemas.openxmlformats.org/officeDocument/2006/relationships/slide" Target="slides/slide72.xml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66" Type="http://schemas.openxmlformats.org/officeDocument/2006/relationships/slide" Target="slides/slide60.xml"/><Relationship Id="rId65" Type="http://schemas.openxmlformats.org/officeDocument/2006/relationships/slide" Target="slides/slide59.xml"/><Relationship Id="rId68" Type="http://schemas.openxmlformats.org/officeDocument/2006/relationships/slide" Target="slides/slide62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69" Type="http://schemas.openxmlformats.org/officeDocument/2006/relationships/slide" Target="slides/slide6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55" Type="http://schemas.openxmlformats.org/officeDocument/2006/relationships/slide" Target="slides/slide49.xml"/><Relationship Id="rId54" Type="http://schemas.openxmlformats.org/officeDocument/2006/relationships/slide" Target="slides/slide48.xml"/><Relationship Id="rId57" Type="http://schemas.openxmlformats.org/officeDocument/2006/relationships/slide" Target="slides/slide51.xml"/><Relationship Id="rId56" Type="http://schemas.openxmlformats.org/officeDocument/2006/relationships/slide" Target="slides/slide50.xml"/><Relationship Id="rId59" Type="http://schemas.openxmlformats.org/officeDocument/2006/relationships/slide" Target="slides/slide53.xml"/><Relationship Id="rId58" Type="http://schemas.openxmlformats.org/officeDocument/2006/relationships/slide" Target="slides/slide5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d263b021b8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d263b021b8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gd263b021b8_0_7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33" name="Google Shape;833;gd263b021b8_0_7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0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gd263b021b8_0_7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42" name="Google Shape;842;gd263b021b8_0_7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9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gd263b021b8_0_7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51" name="Google Shape;851;gd263b021b8_0_7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6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gd263b021b8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8" name="Google Shape;858;gd263b021b8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d29b1c107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8" name="Google Shape;138;gd29b1c107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d29b1c1070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5" name="Google Shape;145;gd29b1c1070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d29b1c1070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4" name="Google Shape;154;gd29b1c1070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d29b1c1070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1" name="Google Shape;161;gd29b1c1070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d29b1c1070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8" name="Google Shape;168;gd29b1c1070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d29b1c1070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5" name="Google Shape;175;gd29b1c1070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d29b1c1070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2" name="Google Shape;182;gd29b1c1070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d29b1c1070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9" name="Google Shape;189;gd29b1c1070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d29b1c1070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8" name="Google Shape;198;gd29b1c1070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d263b021b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d263b021b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d29b1c1070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7" name="Google Shape;207;gd29b1c1070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d29b1c1070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5" name="Google Shape;215;gd29b1c1070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d29b1c1070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3" name="Google Shape;223;gd29b1c1070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d29b1c1070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0" name="Google Shape;230;gd29b1c1070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d29b1c1070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7" name="Google Shape;237;gd29b1c1070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d29b1c1070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4" name="Google Shape;244;gd29b1c1070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d29b1c1070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1" name="Google Shape;251;gd29b1c1070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/>
              <a:t>Imagem: https://computerworld.com.br/inovacao/realidade-virtual-em-breve-em-uma-industria-perto-de-voce/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d29b1c1070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9" name="Google Shape;259;gd29b1c1070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d263b021b8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d263b021b8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d263b021b8_0_7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gd263b021b8_0_7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d263b021b8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d263b021b8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d263b021b8_0_7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gd263b021b8_0_7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d263b021b8_0_8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gd263b021b8_0_8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d263b021b8_0_8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gd263b021b8_0_8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d263b021b8_0_8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gd263b021b8_0_8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d263b021b8_0_8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gd263b021b8_0_8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d263b021b8_0_8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gd263b021b8_0_8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d263b021b8_0_8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gd263b021b8_0_8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d263b021b8_0_8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gd263b021b8_0_8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d263b021b8_0_8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gd263b021b8_0_8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d263b021b8_0_8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gd263b021b8_0_8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d23d1d793f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d23d1d793f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d263b021b8_0_8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gd263b021b8_0_8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d263b021b8_0_8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gd263b021b8_0_8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d263b021b8_0_8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gd263b021b8_0_8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d263b021b8_0_8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gd263b021b8_0_8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d263b021b8_0_9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gd263b021b8_0_9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d263b021b8_0_9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gd263b021b8_0_9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d263b021b8_0_9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gd263b021b8_0_9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d263b021b8_0_9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" name="Google Shape;426;gd263b021b8_0_9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d263b021b8_0_9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gd263b021b8_0_9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d263b021b8_0_9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" name="Google Shape;440;gd263b021b8_0_9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d23d1d793f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d23d1d793f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d263b021b8_0_9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gd263b021b8_0_9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d263b021b8_0_9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gd263b021b8_0_9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d263b021b8_0_9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1" name="Google Shape;461;gd263b021b8_0_9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d263b021b8_0_96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9" name="Google Shape;469;gd263b021b8_0_9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d263b021b8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d263b021b8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d263b021b8_0_4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3" name="Google Shape;483;gd263b021b8_0_4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d263b021b8_0_4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0" name="Google Shape;490;gd263b021b8_0_4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d263b021b8_0_4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8" name="Google Shape;498;gd263b021b8_0_4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d263b021b8_0_4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5" name="Google Shape;505;gd263b021b8_0_4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d263b021b8_0_4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3" name="Google Shape;513;gd263b021b8_0_4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cac7d1e37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cac7d1e37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d263b021b8_0_4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0" name="Google Shape;520;gd263b021b8_0_4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d263b021b8_0_4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8" name="Google Shape;528;gd263b021b8_0_4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d263b021b8_0_4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6" name="Google Shape;536;gd263b021b8_0_4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d263b021b8_0_4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4" name="Google Shape;544;gd263b021b8_0_4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d263b021b8_0_4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1" name="Google Shape;551;gd263b021b8_0_4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d263b021b8_0_4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9" name="Google Shape;559;gd263b021b8_0_4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d263b021b8_0_4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7" name="Google Shape;567;gd263b021b8_0_4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d263b021b8_0_4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5" name="Google Shape;575;gd263b021b8_0_4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d263b021b8_0_5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3" name="Google Shape;583;gd263b021b8_0_5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d263b021b8_0_5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0" name="Google Shape;590;gd263b021b8_0_5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d23d1d793f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d23d1d793f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d263b021b8_0_5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7" name="Google Shape;597;gd263b021b8_0_5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d263b021b8_0_5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4" name="Google Shape;604;gd263b021b8_0_5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gd29b1c1070_0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1" name="Google Shape;611;gd29b1c1070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d29b1c1070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7" name="Google Shape;617;gd29b1c1070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gd29b1c1070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3" name="Google Shape;623;gd29b1c1070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gd29b1c1070_0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3" name="Google Shape;633;gd29b1c1070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d29b1c1070_0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1" name="Google Shape;641;gd29b1c1070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gd29b1c1070_0_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8" name="Google Shape;648;gd29b1c1070_0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d29b1c1070_0_1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6" name="Google Shape;656;gd29b1c1070_0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gd29b1c1070_0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3" name="Google Shape;663;gd29b1c1070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cac7d1e376_0_2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cac7d1e376_0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d29b1c1070_0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9" name="Google Shape;669;gd29b1c1070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gd29b1c1070_0_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5" name="Google Shape;675;gd29b1c1070_0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gd263b021b8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1" name="Google Shape;681;gd263b021b8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gd263b021b8_0_5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7" name="Google Shape;687;gd263b021b8_0_5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gd263b021b8_0_5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4" name="Google Shape;694;gd263b021b8_0_5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gd263b021b8_0_6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1" name="Google Shape;701;gd263b021b8_0_6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d263b021b8_0_6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8" name="Google Shape;708;gd263b021b8_0_6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gd263b021b8_0_6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7" name="Google Shape;717;gd263b021b8_0_6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gd263b021b8_0_6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4" name="Google Shape;724;gd263b021b8_0_6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gd263b021b8_0_6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4" name="Google Shape;734;gd263b021b8_0_6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d263b021b8_0_7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d263b021b8_0_7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gd263b021b8_0_6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3" name="Google Shape;743;gd263b021b8_0_6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gd263b021b8_0_6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2" name="Google Shape;752;gd263b021b8_0_6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gd263b021b8_0_6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1" name="Google Shape;761;gd263b021b8_0_6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gd263b021b8_0_6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1" name="Google Shape;771;gd263b021b8_0_6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gd263b021b8_0_6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9" name="Google Shape;779;gd263b021b8_0_6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gd263b021b8_0_6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89" name="Google Shape;789;gd263b021b8_0_6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gd263b021b8_0_6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98" name="Google Shape;798;gd263b021b8_0_6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gd263b021b8_0_6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06" name="Google Shape;806;gd263b021b8_0_6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3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gd263b021b8_0_7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15" name="Google Shape;815;gd263b021b8_0_7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2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gd263b021b8_0_7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24" name="Google Shape;824;gd263b021b8_0_7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2" name="Google Shape;12;p2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13" name="Google Shape;13;p2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" name="Google Shape;14;p2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5" name="Google Shape;15;p2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16" name="Google Shape;16;p2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8" name="Google Shape;18;p2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9" name="Google Shape;19;p2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1"/>
          <p:cNvSpPr txBox="1"/>
          <p:nvPr>
            <p:ph hasCustomPrompt="1" type="title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1"/>
          <p:cNvSpPr txBox="1"/>
          <p:nvPr>
            <p:ph idx="1" type="body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9" name="Google Shape;5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3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" type="body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5"/>
          <p:cNvSpPr txBox="1"/>
          <p:nvPr>
            <p:ph idx="2" type="body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6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7" name="Google Shape;47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>
            <p:ph idx="1" type="body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/>
        </p:txBody>
      </p:sp>
      <p:sp>
        <p:nvSpPr>
          <p:cNvPr id="54" name="Google Shape;5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trop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81.png"/><Relationship Id="rId4" Type="http://schemas.openxmlformats.org/officeDocument/2006/relationships/image" Target="../media/image87.png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1.xml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2.xml"/><Relationship Id="rId3" Type="http://schemas.openxmlformats.org/officeDocument/2006/relationships/hyperlink" Target="https://www.net-usb.com/pt/usb-over-rdp/3d-mouse-over-rdp/" TargetMode="External"/><Relationship Id="rId4" Type="http://schemas.openxmlformats.org/officeDocument/2006/relationships/hyperlink" Target="https://olhardigital.com.br/2019/12/27/noticias/luva-permite-ao-usuario-sentir-objetos-do-mundo-virtual/" TargetMode="External"/><Relationship Id="rId10" Type="http://schemas.openxmlformats.org/officeDocument/2006/relationships/hyperlink" Target="https://www.tecmundo.com.br/produto/122002-historia-teclado-maquina-escrever-gamers-video.html" TargetMode="External"/><Relationship Id="rId9" Type="http://schemas.openxmlformats.org/officeDocument/2006/relationships/hyperlink" Target="https://www.tecmundo.com.br/multitouch/177-o-que-e-touch-screen-.html" TargetMode="External"/><Relationship Id="rId5" Type="http://schemas.openxmlformats.org/officeDocument/2006/relationships/hyperlink" Target="https://medium.com/@graphicomputing/dispositivos-gr%C3%A1ficos-682f9ece85ea" TargetMode="External"/><Relationship Id="rId6" Type="http://schemas.openxmlformats.org/officeDocument/2006/relationships/hyperlink" Target="https://pt.slideshare.net/liliane_sm/o-que-computao-grfica-47080089?next_slideshow=1" TargetMode="External"/><Relationship Id="rId7" Type="http://schemas.openxmlformats.org/officeDocument/2006/relationships/hyperlink" Target="https://conceito.de/caneta-optica" TargetMode="External"/><Relationship Id="rId8" Type="http://schemas.openxmlformats.org/officeDocument/2006/relationships/hyperlink" Target="https://www.tecmundo.com.br/netbook/1020-o-que-e-touchpad-.html" TargetMode="External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3.xml"/><Relationship Id="rId3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1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7.jpg"/><Relationship Id="rId4" Type="http://schemas.openxmlformats.org/officeDocument/2006/relationships/image" Target="../media/image19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4.jpg"/><Relationship Id="rId4" Type="http://schemas.openxmlformats.org/officeDocument/2006/relationships/image" Target="../media/image9.png"/><Relationship Id="rId11" Type="http://schemas.openxmlformats.org/officeDocument/2006/relationships/image" Target="../media/image26.jpg"/><Relationship Id="rId10" Type="http://schemas.openxmlformats.org/officeDocument/2006/relationships/image" Target="../media/image25.jpg"/><Relationship Id="rId9" Type="http://schemas.openxmlformats.org/officeDocument/2006/relationships/image" Target="../media/image24.jpg"/><Relationship Id="rId5" Type="http://schemas.openxmlformats.org/officeDocument/2006/relationships/image" Target="../media/image13.jpg"/><Relationship Id="rId6" Type="http://schemas.openxmlformats.org/officeDocument/2006/relationships/image" Target="../media/image15.jpg"/><Relationship Id="rId7" Type="http://schemas.openxmlformats.org/officeDocument/2006/relationships/image" Target="../media/image20.jpg"/><Relationship Id="rId8" Type="http://schemas.openxmlformats.org/officeDocument/2006/relationships/image" Target="../media/image35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3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7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1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8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6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0.jp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3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2.jp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9.jp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9.jp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7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34.jp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32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38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40.jp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41.jp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49.jp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44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51.jp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42.jp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45.gif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48.jp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53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Relationship Id="rId4" Type="http://schemas.openxmlformats.org/officeDocument/2006/relationships/image" Target="../media/image3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3.xml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46.png"/><Relationship Id="rId4" Type="http://schemas.openxmlformats.org/officeDocument/2006/relationships/image" Target="../media/image47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46.png"/><Relationship Id="rId4" Type="http://schemas.openxmlformats.org/officeDocument/2006/relationships/image" Target="../media/image43.jpg"/><Relationship Id="rId5" Type="http://schemas.openxmlformats.org/officeDocument/2006/relationships/image" Target="../media/image50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46.png"/><Relationship Id="rId4" Type="http://schemas.openxmlformats.org/officeDocument/2006/relationships/hyperlink" Target="http://www.youtube.com/watch?v=dzeV8jvbmf8" TargetMode="External"/><Relationship Id="rId5" Type="http://schemas.openxmlformats.org/officeDocument/2006/relationships/image" Target="../media/image52.jp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47.png"/><Relationship Id="rId4" Type="http://schemas.openxmlformats.org/officeDocument/2006/relationships/image" Target="../media/image54.jpg"/><Relationship Id="rId5" Type="http://schemas.openxmlformats.org/officeDocument/2006/relationships/image" Target="../media/image59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58.jp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9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0.xml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1.xml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2.xml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3.xml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4.xml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5.xml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62.png"/><Relationship Id="rId4" Type="http://schemas.openxmlformats.org/officeDocument/2006/relationships/image" Target="../media/image60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61.png"/><Relationship Id="rId4" Type="http://schemas.openxmlformats.org/officeDocument/2006/relationships/image" Target="../media/image66.png"/><Relationship Id="rId5" Type="http://schemas.openxmlformats.org/officeDocument/2006/relationships/image" Target="../media/image68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57.png"/><Relationship Id="rId4" Type="http://schemas.openxmlformats.org/officeDocument/2006/relationships/image" Target="../media/image6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63.png"/><Relationship Id="rId4" Type="http://schemas.openxmlformats.org/officeDocument/2006/relationships/image" Target="../media/image71.pn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70.png"/><Relationship Id="rId4" Type="http://schemas.openxmlformats.org/officeDocument/2006/relationships/image" Target="../media/image69.png"/><Relationship Id="rId5" Type="http://schemas.openxmlformats.org/officeDocument/2006/relationships/image" Target="../media/image72.png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73.png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78.png"/><Relationship Id="rId4" Type="http://schemas.openxmlformats.org/officeDocument/2006/relationships/image" Target="../media/image77.png"/><Relationship Id="rId5" Type="http://schemas.openxmlformats.org/officeDocument/2006/relationships/image" Target="../media/image83.png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5.xml"/><Relationship Id="rId3" Type="http://schemas.openxmlformats.org/officeDocument/2006/relationships/hyperlink" Target="https://olhardigital.com.br/noticia/facebook-anuncia-horizon-mundo-interativo-de-realidade-virtual/90775" TargetMode="External"/><Relationship Id="rId4" Type="http://schemas.openxmlformats.org/officeDocument/2006/relationships/image" Target="../media/image79.png"/><Relationship Id="rId5" Type="http://schemas.openxmlformats.org/officeDocument/2006/relationships/image" Target="../media/image75.png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82.png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80.png"/><Relationship Id="rId4" Type="http://schemas.openxmlformats.org/officeDocument/2006/relationships/image" Target="../media/image85.png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76.png"/><Relationship Id="rId4" Type="http://schemas.openxmlformats.org/officeDocument/2006/relationships/image" Target="../media/image74.png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84.png"/><Relationship Id="rId4" Type="http://schemas.openxmlformats.org/officeDocument/2006/relationships/image" Target="../media/image8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4160"/>
              <a:t>Dispositivos Gráficos</a:t>
            </a:r>
            <a:endParaRPr sz="4160"/>
          </a:p>
        </p:txBody>
      </p:sp>
      <p:sp>
        <p:nvSpPr>
          <p:cNvPr id="67" name="Google Shape;67;p13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Fundamentos de </a:t>
            </a:r>
            <a:r>
              <a:rPr lang="pt-BR"/>
              <a:t>Processamento</a:t>
            </a:r>
            <a:r>
              <a:rPr lang="pt-BR"/>
              <a:t> Gráfico</a:t>
            </a:r>
            <a:endParaRPr/>
          </a:p>
        </p:txBody>
      </p:sp>
      <p:sp>
        <p:nvSpPr>
          <p:cNvPr id="68" name="Google Shape;68;p13"/>
          <p:cNvSpPr txBox="1"/>
          <p:nvPr/>
        </p:nvSpPr>
        <p:spPr>
          <a:xfrm>
            <a:off x="0" y="0"/>
            <a:ext cx="9144000" cy="9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pt-BR" u="none" cap="none" strike="noStrike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Universidade Federal do Piauí - UFPI</a:t>
            </a:r>
            <a:endParaRPr b="1" i="0" u="none" cap="none" strike="noStrike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pt-BR" u="none" cap="none" strike="noStrike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Centro de Tecnologia - CT</a:t>
            </a:r>
            <a:endParaRPr b="1" i="0" u="none" cap="none" strike="noStrike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pt-BR" u="none" cap="none" strike="noStrike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Programa de Pós-Graduação em Engenharia Elétrica - PPGEE</a:t>
            </a:r>
            <a:endParaRPr b="1" i="0" u="none" cap="none" strike="noStrike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69" name="Google Shape;69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66650" y="0"/>
            <a:ext cx="877350" cy="135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050" y="76200"/>
            <a:ext cx="962100" cy="96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2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0000FF"/>
                </a:solidFill>
              </a:rPr>
              <a:t>Classificação dos Dispositivos Gráficos</a:t>
            </a:r>
            <a:endParaRPr>
              <a:solidFill>
                <a:srgbClr val="0000FF"/>
              </a:solidFill>
            </a:endParaRPr>
          </a:p>
        </p:txBody>
      </p:sp>
      <p:sp>
        <p:nvSpPr>
          <p:cNvPr id="135" name="Google Shape;135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4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p112"/>
          <p:cNvSpPr txBox="1"/>
          <p:nvPr>
            <p:ph type="title"/>
          </p:nvPr>
        </p:nvSpPr>
        <p:spPr>
          <a:xfrm>
            <a:off x="251050" y="727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/>
              <a:t>Myo ArmBand</a:t>
            </a:r>
            <a:endParaRPr/>
          </a:p>
        </p:txBody>
      </p:sp>
      <p:sp>
        <p:nvSpPr>
          <p:cNvPr id="836" name="Google Shape;836;p112"/>
          <p:cNvSpPr txBox="1"/>
          <p:nvPr>
            <p:ph idx="1" type="body"/>
          </p:nvPr>
        </p:nvSpPr>
        <p:spPr>
          <a:xfrm>
            <a:off x="181800" y="78012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Detecção Rápida de sinais e gestos;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Algoritmo de Machine Learning para interpretar gestos;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Funciona com jogos onlines;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Gestos Fáceis de Lembrar;</a:t>
            </a:r>
            <a:endParaRPr/>
          </a:p>
        </p:txBody>
      </p:sp>
      <p:sp>
        <p:nvSpPr>
          <p:cNvPr id="837" name="Google Shape;837;p1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838" name="Google Shape;838;p1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37400" y="2795350"/>
            <a:ext cx="2114350" cy="211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9" name="Google Shape;839;p1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89975" y="2571750"/>
            <a:ext cx="3644574" cy="223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1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sp>
        <p:nvSpPr>
          <p:cNvPr id="845" name="Google Shape;845;p113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pt-BR" sz="2200"/>
              <a:t>OBRIGADO!</a:t>
            </a:r>
            <a:endParaRPr sz="2200"/>
          </a:p>
          <a:p>
            <a:pPr indent="-3683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pt-BR" sz="2200"/>
              <a:t>DÚVIDAS?</a:t>
            </a:r>
            <a:endParaRPr sz="2200"/>
          </a:p>
        </p:txBody>
      </p:sp>
      <p:sp>
        <p:nvSpPr>
          <p:cNvPr id="846" name="Google Shape;846;p1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cxnSp>
        <p:nvCxnSpPr>
          <p:cNvPr id="847" name="Google Shape;847;p113"/>
          <p:cNvCxnSpPr/>
          <p:nvPr/>
        </p:nvCxnSpPr>
        <p:spPr>
          <a:xfrm>
            <a:off x="-4025" y="288075"/>
            <a:ext cx="9148200" cy="22200"/>
          </a:xfrm>
          <a:prstGeom prst="straightConnector1">
            <a:avLst/>
          </a:prstGeom>
          <a:noFill/>
          <a:ln cap="flat" cmpd="sng" w="38100">
            <a:solidFill>
              <a:srgbClr val="85200C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48" name="Google Shape;848;p113"/>
          <p:cNvCxnSpPr/>
          <p:nvPr/>
        </p:nvCxnSpPr>
        <p:spPr>
          <a:xfrm>
            <a:off x="-4025" y="4703625"/>
            <a:ext cx="9148200" cy="22200"/>
          </a:xfrm>
          <a:prstGeom prst="straightConnector1">
            <a:avLst/>
          </a:prstGeom>
          <a:noFill/>
          <a:ln cap="flat" cmpd="sng" w="38100">
            <a:solidFill>
              <a:srgbClr val="85200C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2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p114"/>
          <p:cNvSpPr txBox="1"/>
          <p:nvPr>
            <p:ph type="title"/>
          </p:nvPr>
        </p:nvSpPr>
        <p:spPr>
          <a:xfrm>
            <a:off x="354625" y="2475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/>
              <a:t>Referência:</a:t>
            </a:r>
            <a:endParaRPr/>
          </a:p>
        </p:txBody>
      </p:sp>
      <p:sp>
        <p:nvSpPr>
          <p:cNvPr id="854" name="Google Shape;854;p114"/>
          <p:cNvSpPr txBox="1"/>
          <p:nvPr>
            <p:ph idx="1" type="body"/>
          </p:nvPr>
        </p:nvSpPr>
        <p:spPr>
          <a:xfrm>
            <a:off x="260200" y="863550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 sz="1400" u="sng">
                <a:solidFill>
                  <a:schemeClr val="hlink"/>
                </a:solidFill>
                <a:highlight>
                  <a:srgbClr val="FFFFFF"/>
                </a:highlight>
                <a:hlinkClick r:id="rId3"/>
              </a:rPr>
              <a:t>https://www.net-usb.com/pt/usb-over-rdp/3d-mouse-over-rdp/</a:t>
            </a:r>
            <a:endParaRPr sz="14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pt-BR" sz="1400" u="sng">
                <a:solidFill>
                  <a:schemeClr val="hlink"/>
                </a:solidFill>
                <a:highlight>
                  <a:srgbClr val="FFFFFF"/>
                </a:highlight>
                <a:hlinkClick r:id="rId4"/>
              </a:rPr>
              <a:t>https://olhardigital.com.br/2019/12/27/noticias/luva-permite-ao-usuario-sentir-objetos-do-mundo-virtual/</a:t>
            </a:r>
            <a:endParaRPr sz="14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pt-BR" sz="1400" u="sng">
                <a:solidFill>
                  <a:schemeClr val="hlink"/>
                </a:solidFill>
                <a:highlight>
                  <a:srgbClr val="FFFFFF"/>
                </a:highlight>
                <a:hlinkClick r:id="rId5"/>
              </a:rPr>
              <a:t>https://medium.com/@graphicomputing/dispositivos-gr%C3%A1ficos-682f9ece85ea</a:t>
            </a:r>
            <a:endParaRPr sz="14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pt-BR" sz="1400" u="sng">
                <a:solidFill>
                  <a:schemeClr val="hlink"/>
                </a:solidFill>
                <a:highlight>
                  <a:srgbClr val="FFFFFF"/>
                </a:highlight>
                <a:hlinkClick r:id="rId6"/>
              </a:rPr>
              <a:t>https://pt.slideshare.net/liliane_sm/o-que-computao-grfica-47080089?next_slideshow=1</a:t>
            </a:r>
            <a:endParaRPr sz="14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pt-BR" sz="1400" u="sng">
                <a:solidFill>
                  <a:schemeClr val="hlink"/>
                </a:solidFill>
                <a:highlight>
                  <a:srgbClr val="FFFFFF"/>
                </a:highlight>
                <a:hlinkClick r:id="rId7"/>
              </a:rPr>
              <a:t>https://conceito.de/caneta-optica</a:t>
            </a:r>
            <a:endParaRPr sz="14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pt-BR" sz="1400" u="sng">
                <a:solidFill>
                  <a:schemeClr val="hlink"/>
                </a:solidFill>
                <a:highlight>
                  <a:srgbClr val="FFFFFF"/>
                </a:highlight>
                <a:hlinkClick r:id="rId8"/>
              </a:rPr>
              <a:t>https://www.tecmundo.com.br/netbook/1020-o-que-e-touchpad-.html</a:t>
            </a:r>
            <a:endParaRPr sz="14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pt-BR" sz="1400" u="sng">
                <a:solidFill>
                  <a:schemeClr val="hlink"/>
                </a:solidFill>
                <a:highlight>
                  <a:srgbClr val="FFFFFF"/>
                </a:highlight>
                <a:hlinkClick r:id="rId9"/>
              </a:rPr>
              <a:t>https://www.tecmundo.com.br/multitouch/177-o-que-e-touch-screen-.html</a:t>
            </a:r>
            <a:endParaRPr sz="14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pt-BR" sz="1400" u="sng">
                <a:solidFill>
                  <a:schemeClr val="hlink"/>
                </a:solidFill>
                <a:highlight>
                  <a:srgbClr val="FFFFFF"/>
                </a:highlight>
                <a:hlinkClick r:id="rId10"/>
              </a:rPr>
              <a:t>https://www.tecmundo.com.br/produto/122002-historia-teclado-maquina-escrever-gamers-video.html</a:t>
            </a:r>
            <a:endParaRPr sz="14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pt-BR" sz="1400">
                <a:solidFill>
                  <a:srgbClr val="222222"/>
                </a:solidFill>
                <a:highlight>
                  <a:srgbClr val="FFFFFF"/>
                </a:highlight>
              </a:rPr>
              <a:t>tecmundo.com.br/controle-de-gestos/42638-myo-armband-controle-por-gestos-para-ios-e-android-chega-no-comeco-de-2014.html</a:t>
            </a:r>
            <a:endParaRPr sz="14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 sz="1400">
              <a:solidFill>
                <a:srgbClr val="222222"/>
              </a:solidFill>
              <a:highlight>
                <a:srgbClr val="FFFFFF"/>
              </a:highlight>
            </a:endParaRPr>
          </a:p>
        </p:txBody>
      </p:sp>
      <p:sp>
        <p:nvSpPr>
          <p:cNvPr id="855" name="Google Shape;855;p1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9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p115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4160"/>
              <a:t>Dispositivos Gráficos</a:t>
            </a:r>
            <a:endParaRPr sz="4160"/>
          </a:p>
        </p:txBody>
      </p:sp>
      <p:sp>
        <p:nvSpPr>
          <p:cNvPr id="861" name="Google Shape;861;p115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Fundamentos de </a:t>
            </a:r>
            <a:r>
              <a:rPr lang="pt-BR"/>
              <a:t>Processamento</a:t>
            </a:r>
            <a:r>
              <a:rPr lang="pt-BR"/>
              <a:t> Gráfico</a:t>
            </a:r>
            <a:endParaRPr/>
          </a:p>
        </p:txBody>
      </p:sp>
      <p:sp>
        <p:nvSpPr>
          <p:cNvPr id="862" name="Google Shape;862;p115"/>
          <p:cNvSpPr txBox="1"/>
          <p:nvPr/>
        </p:nvSpPr>
        <p:spPr>
          <a:xfrm>
            <a:off x="0" y="0"/>
            <a:ext cx="9144000" cy="9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pt-BR" u="none" cap="none" strike="noStrike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Universidade Federal do Piauí - UFPI</a:t>
            </a:r>
            <a:endParaRPr b="1" i="0" u="none" cap="none" strike="noStrike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pt-BR" u="none" cap="none" strike="noStrike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Centro de Tecnologia - CT</a:t>
            </a:r>
            <a:endParaRPr b="1" i="0" u="none" cap="none" strike="noStrike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pt-BR" u="none" cap="none" strike="noStrike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Programa de Pós-Graduação em Engenharia Elétrica - PPGEE</a:t>
            </a:r>
            <a:endParaRPr b="1" i="0" u="none" cap="none" strike="noStrike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863" name="Google Shape;863;p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66650" y="0"/>
            <a:ext cx="877350" cy="135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4" name="Google Shape;864;p1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050" y="42450"/>
            <a:ext cx="962100" cy="96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3"/>
          <p:cNvSpPr txBox="1"/>
          <p:nvPr>
            <p:ph idx="1" type="body"/>
          </p:nvPr>
        </p:nvSpPr>
        <p:spPr>
          <a:xfrm>
            <a:off x="729450" y="1535075"/>
            <a:ext cx="7688700" cy="27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45720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 sz="2100"/>
              <a:t>Os dispositivos gráficos são projetados usualmente de forma a privilegiar um dos dois formatos de especificação de objetos:</a:t>
            </a:r>
            <a:endParaRPr sz="2100"/>
          </a:p>
          <a:p>
            <a:pPr indent="-3619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pt-BR" sz="2100"/>
              <a:t>Formato vetorial;</a:t>
            </a:r>
            <a:endParaRPr sz="2100"/>
          </a:p>
          <a:p>
            <a:pPr indent="-3619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pt-BR" sz="2100"/>
              <a:t>Formato matricial.</a:t>
            </a:r>
            <a:endParaRPr sz="2100"/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141" name="Google Shape;141;p2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92592"/>
              <a:buNone/>
            </a:pPr>
            <a:r>
              <a:rPr lang="pt-BR"/>
              <a:t>Classes dos Dispositivos Gráficos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75438"/>
              <a:buNone/>
            </a:pPr>
            <a:r>
              <a:t/>
            </a:r>
            <a:endParaRPr sz="19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75438"/>
              <a:buNone/>
            </a:pPr>
            <a:r>
              <a:rPr lang="pt-BR" sz="1900"/>
              <a:t>Formato</a:t>
            </a:r>
            <a:endParaRPr sz="19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92592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92592"/>
              <a:buNone/>
            </a:pPr>
            <a:r>
              <a:t/>
            </a:r>
            <a:endParaRPr/>
          </a:p>
        </p:txBody>
      </p:sp>
      <p:sp>
        <p:nvSpPr>
          <p:cNvPr id="142" name="Google Shape;142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4"/>
          <p:cNvSpPr txBox="1"/>
          <p:nvPr>
            <p:ph idx="1" type="body"/>
          </p:nvPr>
        </p:nvSpPr>
        <p:spPr>
          <a:xfrm>
            <a:off x="729450" y="1535075"/>
            <a:ext cx="7688700" cy="27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148" name="Google Shape;148;p2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92592"/>
              <a:buNone/>
            </a:pPr>
            <a:r>
              <a:rPr lang="pt-BR"/>
              <a:t>Classes dos Dispositivos Gráficos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75438"/>
              <a:buNone/>
            </a:pPr>
            <a:r>
              <a:t/>
            </a:r>
            <a:endParaRPr sz="19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75438"/>
              <a:buNone/>
            </a:pPr>
            <a:r>
              <a:rPr lang="pt-BR" sz="1900"/>
              <a:t>Especificação de objetos</a:t>
            </a:r>
            <a:endParaRPr sz="19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92592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92592"/>
              <a:buNone/>
            </a:pPr>
            <a:r>
              <a:t/>
            </a:r>
            <a:endParaRPr/>
          </a:p>
        </p:txBody>
      </p:sp>
      <p:sp>
        <p:nvSpPr>
          <p:cNvPr id="149" name="Google Shape;149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50" name="Google Shape;150;p24"/>
          <p:cNvPicPr preferRelativeResize="0"/>
          <p:nvPr/>
        </p:nvPicPr>
        <p:blipFill rotWithShape="1">
          <a:blip r:embed="rId3">
            <a:alphaModFix/>
          </a:blip>
          <a:srcRect b="29710" l="19365" r="16424" t="22152"/>
          <a:stretch/>
        </p:blipFill>
        <p:spPr>
          <a:xfrm>
            <a:off x="1638100" y="1662125"/>
            <a:ext cx="5871375" cy="247470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4"/>
          <p:cNvSpPr txBox="1"/>
          <p:nvPr/>
        </p:nvSpPr>
        <p:spPr>
          <a:xfrm>
            <a:off x="485500" y="4197300"/>
            <a:ext cx="8520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latin typeface="Proxima Nova"/>
                <a:ea typeface="Proxima Nova"/>
                <a:cs typeface="Proxima Nova"/>
                <a:sym typeface="Proxima Nova"/>
              </a:rPr>
              <a:t>Fig. 1: Níveis de abstração de objetos gráficos.</a:t>
            </a:r>
            <a:endParaRPr sz="15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5"/>
          <p:cNvSpPr txBox="1"/>
          <p:nvPr>
            <p:ph idx="1" type="body"/>
          </p:nvPr>
        </p:nvSpPr>
        <p:spPr>
          <a:xfrm>
            <a:off x="729450" y="1535075"/>
            <a:ext cx="7688700" cy="27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19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b="1" lang="pt-BR" sz="2100"/>
              <a:t>Absolutos</a:t>
            </a:r>
            <a:r>
              <a:rPr lang="pt-BR" sz="2100"/>
              <a:t> (mesa digitalizadora, caneta ótica (light pen), o digitalizador 3D (3D digitilizer) e a luva eletrônica).</a:t>
            </a:r>
            <a:endParaRPr sz="2100"/>
          </a:p>
          <a:p>
            <a:pPr indent="-3619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b="1" lang="pt-BR" sz="2100"/>
              <a:t>Relativos</a:t>
            </a:r>
            <a:r>
              <a:rPr lang="pt-BR" sz="2100"/>
              <a:t> ( mouse, o trackball e o joystick ).</a:t>
            </a:r>
            <a:endParaRPr sz="2100"/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157" name="Google Shape;157;p2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92592"/>
              <a:buNone/>
            </a:pPr>
            <a:r>
              <a:rPr lang="pt-BR"/>
              <a:t>Classes dos Dispositivos Gráficos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75438"/>
              <a:buNone/>
            </a:pPr>
            <a:r>
              <a:t/>
            </a:r>
            <a:endParaRPr sz="19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75438"/>
              <a:buNone/>
            </a:pPr>
            <a:r>
              <a:rPr lang="pt-BR" sz="1900"/>
              <a:t>Formato Vetorial</a:t>
            </a:r>
            <a:endParaRPr sz="19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92592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92592"/>
              <a:buNone/>
            </a:pPr>
            <a:r>
              <a:t/>
            </a:r>
            <a:endParaRPr/>
          </a:p>
        </p:txBody>
      </p:sp>
      <p:sp>
        <p:nvSpPr>
          <p:cNvPr id="158" name="Google Shape;158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6"/>
          <p:cNvSpPr txBox="1"/>
          <p:nvPr>
            <p:ph idx="1" type="body"/>
          </p:nvPr>
        </p:nvSpPr>
        <p:spPr>
          <a:xfrm>
            <a:off x="729450" y="1535075"/>
            <a:ext cx="7688700" cy="29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55000" lnSpcReduction="20000"/>
          </a:bodyPr>
          <a:lstStyle/>
          <a:p>
            <a:pPr indent="45720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75288"/>
              <a:buNone/>
            </a:pPr>
            <a:r>
              <a:rPr lang="pt-BR" sz="3415"/>
              <a:t>Os dispositivos de entrada matriciais são utilizados para a conversão de imagens em imagens digitais, processo conhecido como  </a:t>
            </a:r>
            <a:r>
              <a:rPr b="1" lang="pt-BR" sz="3415"/>
              <a:t>digitalização de imagens.</a:t>
            </a:r>
            <a:r>
              <a:rPr lang="pt-BR" sz="3415"/>
              <a:t> </a:t>
            </a:r>
            <a:endParaRPr sz="3415"/>
          </a:p>
          <a:p>
            <a:pPr indent="45720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75288"/>
              <a:buNone/>
            </a:pPr>
            <a:r>
              <a:rPr lang="pt-BR" sz="3415"/>
              <a:t>Estes dispositivos são constituídos por sensores, que captam os sinais das imagens, e por um circuito digital-analógico converte os sinais analógicos em matrizes de dados digitais. Estas matrizes representam as imagens capturadas.</a:t>
            </a:r>
            <a:endParaRPr sz="3415"/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42857"/>
              <a:buNone/>
            </a:pPr>
            <a:r>
              <a:t/>
            </a:r>
            <a:endParaRPr/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42857"/>
              <a:buNone/>
            </a:pPr>
            <a:r>
              <a:t/>
            </a:r>
            <a:endParaRPr/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42857"/>
              <a:buNone/>
            </a:pPr>
            <a:r>
              <a:t/>
            </a:r>
            <a:endParaRPr/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42857"/>
              <a:buNone/>
            </a:pPr>
            <a:r>
              <a:t/>
            </a:r>
            <a:endParaRPr/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42857"/>
              <a:buNone/>
            </a:pPr>
            <a:r>
              <a:t/>
            </a:r>
            <a:endParaRPr/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42857"/>
              <a:buNone/>
            </a:pPr>
            <a:r>
              <a:t/>
            </a:r>
            <a:endParaRPr/>
          </a:p>
        </p:txBody>
      </p:sp>
      <p:sp>
        <p:nvSpPr>
          <p:cNvPr id="164" name="Google Shape;164;p2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92592"/>
              <a:buNone/>
            </a:pPr>
            <a:r>
              <a:rPr lang="pt-BR"/>
              <a:t>Classes dos Dispositivos Gráficos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75438"/>
              <a:buNone/>
            </a:pPr>
            <a:r>
              <a:t/>
            </a:r>
            <a:endParaRPr sz="19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75438"/>
              <a:buNone/>
            </a:pPr>
            <a:r>
              <a:rPr lang="pt-BR" sz="1900"/>
              <a:t>Formato Matricial</a:t>
            </a:r>
            <a:endParaRPr sz="19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92592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92592"/>
              <a:buNone/>
            </a:pPr>
            <a:r>
              <a:t/>
            </a:r>
            <a:endParaRPr/>
          </a:p>
        </p:txBody>
      </p:sp>
      <p:sp>
        <p:nvSpPr>
          <p:cNvPr id="165" name="Google Shape;165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7"/>
          <p:cNvSpPr txBox="1"/>
          <p:nvPr>
            <p:ph idx="1" type="body"/>
          </p:nvPr>
        </p:nvSpPr>
        <p:spPr>
          <a:xfrm>
            <a:off x="729450" y="1535075"/>
            <a:ext cx="7688700" cy="27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45720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/>
              <a:t>Em relação ao critério funcional, podemos dividir os dispositivos gráficos em três tipos: </a:t>
            </a:r>
            <a:endParaRPr/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Equipamentos de entrada;</a:t>
            </a:r>
            <a:endParaRPr/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Equipamentos de processamento e;</a:t>
            </a:r>
            <a:endParaRPr/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Equipamentos de saída.</a:t>
            </a:r>
            <a:endParaRPr/>
          </a:p>
        </p:txBody>
      </p:sp>
      <p:sp>
        <p:nvSpPr>
          <p:cNvPr id="171" name="Google Shape;171;p2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92592"/>
              <a:buNone/>
            </a:pPr>
            <a:r>
              <a:rPr lang="pt-BR"/>
              <a:t>Classes dos Dispositivos Gráficos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75438"/>
              <a:buNone/>
            </a:pPr>
            <a:r>
              <a:t/>
            </a:r>
            <a:endParaRPr sz="19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75438"/>
              <a:buNone/>
            </a:pPr>
            <a:r>
              <a:rPr lang="pt-BR" sz="1900"/>
              <a:t>Função</a:t>
            </a:r>
            <a:endParaRPr sz="19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92592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92592"/>
              <a:buNone/>
            </a:pPr>
            <a:r>
              <a:rPr lang="pt-BR"/>
              <a:t> </a:t>
            </a:r>
            <a:endParaRPr/>
          </a:p>
        </p:txBody>
      </p:sp>
      <p:sp>
        <p:nvSpPr>
          <p:cNvPr id="172" name="Google Shape;172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8"/>
          <p:cNvSpPr txBox="1"/>
          <p:nvPr>
            <p:ph idx="1" type="body"/>
          </p:nvPr>
        </p:nvSpPr>
        <p:spPr>
          <a:xfrm>
            <a:off x="729450" y="1535075"/>
            <a:ext cx="7688700" cy="27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pt-BR"/>
              <a:t>Equipamentos de entrada:</a:t>
            </a:r>
            <a:r>
              <a:rPr lang="pt-BR"/>
              <a:t> são os equipamentos cuja finalidade é capturar informações gráficas para o computador; </a:t>
            </a:r>
            <a:endParaRPr/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178" name="Google Shape;178;p2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92592"/>
              <a:buNone/>
            </a:pPr>
            <a:r>
              <a:rPr lang="pt-BR"/>
              <a:t>Classes dos Dispositivos Gráficos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75438"/>
              <a:buNone/>
            </a:pPr>
            <a:r>
              <a:t/>
            </a:r>
            <a:endParaRPr sz="19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75438"/>
              <a:buNone/>
            </a:pPr>
            <a:r>
              <a:rPr lang="pt-BR" sz="1900"/>
              <a:t>Função: Entrada</a:t>
            </a:r>
            <a:endParaRPr sz="19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92592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92592"/>
              <a:buNone/>
            </a:pPr>
            <a:r>
              <a:rPr lang="pt-BR"/>
              <a:t> </a:t>
            </a:r>
            <a:endParaRPr/>
          </a:p>
        </p:txBody>
      </p:sp>
      <p:sp>
        <p:nvSpPr>
          <p:cNvPr id="179" name="Google Shape;179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9"/>
          <p:cNvSpPr txBox="1"/>
          <p:nvPr>
            <p:ph idx="1" type="body"/>
          </p:nvPr>
        </p:nvSpPr>
        <p:spPr>
          <a:xfrm>
            <a:off x="729450" y="1535075"/>
            <a:ext cx="7688700" cy="27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rPr b="1" lang="pt-BR" sz="1854"/>
              <a:t>Equipamentos de processamento:</a:t>
            </a:r>
            <a:r>
              <a:rPr lang="pt-BR" sz="1854"/>
              <a:t> são computadores com uma arquitetura especial orientada para a manipulação de objetos gráficos.</a:t>
            </a:r>
            <a:endParaRPr sz="1555"/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555"/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t/>
            </a:r>
            <a:endParaRPr b="1" sz="1555"/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t/>
            </a:r>
            <a:endParaRPr b="1" sz="1555"/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t/>
            </a:r>
            <a:endParaRPr sz="1555"/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t/>
            </a:r>
            <a:endParaRPr sz="855"/>
          </a:p>
        </p:txBody>
      </p:sp>
      <p:sp>
        <p:nvSpPr>
          <p:cNvPr id="185" name="Google Shape;185;p2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92592"/>
              <a:buNone/>
            </a:pPr>
            <a:r>
              <a:rPr lang="pt-BR"/>
              <a:t>Classes dos Dispositivos Gráficos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75438"/>
              <a:buNone/>
            </a:pPr>
            <a:r>
              <a:t/>
            </a:r>
            <a:endParaRPr sz="19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75438"/>
              <a:buNone/>
            </a:pPr>
            <a:r>
              <a:rPr lang="pt-BR" sz="1900"/>
              <a:t>Função: Processamento</a:t>
            </a:r>
            <a:endParaRPr sz="19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92592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92592"/>
              <a:buNone/>
            </a:pPr>
            <a:r>
              <a:rPr lang="pt-BR"/>
              <a:t> </a:t>
            </a:r>
            <a:endParaRPr/>
          </a:p>
        </p:txBody>
      </p:sp>
      <p:sp>
        <p:nvSpPr>
          <p:cNvPr id="186" name="Google Shape;186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0"/>
          <p:cNvSpPr txBox="1"/>
          <p:nvPr>
            <p:ph idx="1" type="body"/>
          </p:nvPr>
        </p:nvSpPr>
        <p:spPr>
          <a:xfrm>
            <a:off x="729450" y="1535075"/>
            <a:ext cx="7688700" cy="27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54"/>
              <a:t>SISD: </a:t>
            </a:r>
            <a:r>
              <a:rPr b="1" i="1" lang="pt-BR" sz="1854"/>
              <a:t>Single Instruction Single Data</a:t>
            </a:r>
            <a:r>
              <a:rPr lang="pt-BR" sz="1854"/>
              <a:t>, nesta classe, um único fluxo de instruções opera sobre um único fluxo de dados. </a:t>
            </a:r>
            <a:endParaRPr sz="1854"/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t/>
            </a:r>
            <a:endParaRPr b="1" sz="1555"/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t/>
            </a:r>
            <a:endParaRPr sz="1555"/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t/>
            </a:r>
            <a:endParaRPr sz="855"/>
          </a:p>
        </p:txBody>
      </p:sp>
      <p:sp>
        <p:nvSpPr>
          <p:cNvPr id="192" name="Google Shape;192;p3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92592"/>
              <a:buNone/>
            </a:pPr>
            <a:r>
              <a:rPr lang="pt-BR"/>
              <a:t>Classes dos Dispositivos Gráficos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75438"/>
              <a:buNone/>
            </a:pPr>
            <a:r>
              <a:t/>
            </a:r>
            <a:endParaRPr sz="19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75438"/>
              <a:buNone/>
            </a:pPr>
            <a:r>
              <a:rPr lang="pt-BR" sz="1900"/>
              <a:t>Função: Processamento</a:t>
            </a:r>
            <a:endParaRPr sz="19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92592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92592"/>
              <a:buNone/>
            </a:pPr>
            <a:r>
              <a:rPr lang="pt-BR"/>
              <a:t> </a:t>
            </a:r>
            <a:endParaRPr/>
          </a:p>
        </p:txBody>
      </p:sp>
      <p:sp>
        <p:nvSpPr>
          <p:cNvPr id="193" name="Google Shape;193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94" name="Google Shape;194;p30"/>
          <p:cNvPicPr preferRelativeResize="0"/>
          <p:nvPr/>
        </p:nvPicPr>
        <p:blipFill rotWithShape="1">
          <a:blip r:embed="rId3">
            <a:alphaModFix/>
          </a:blip>
          <a:srcRect b="56608" l="35288" r="38443" t="29834"/>
          <a:stretch/>
        </p:blipFill>
        <p:spPr>
          <a:xfrm>
            <a:off x="1808300" y="2399225"/>
            <a:ext cx="5527399" cy="1603976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30"/>
          <p:cNvSpPr txBox="1"/>
          <p:nvPr/>
        </p:nvSpPr>
        <p:spPr>
          <a:xfrm>
            <a:off x="921950" y="4100250"/>
            <a:ext cx="7688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latin typeface="Proxima Nova"/>
                <a:ea typeface="Proxima Nova"/>
                <a:cs typeface="Proxima Nova"/>
                <a:sym typeface="Proxima Nova"/>
              </a:rPr>
              <a:t>Fig. 1: Classe MIMD da classificação de Flynn</a:t>
            </a:r>
            <a:endParaRPr sz="16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1"/>
          <p:cNvSpPr txBox="1"/>
          <p:nvPr>
            <p:ph idx="1" type="body"/>
          </p:nvPr>
        </p:nvSpPr>
        <p:spPr>
          <a:xfrm>
            <a:off x="729450" y="1535075"/>
            <a:ext cx="7688700" cy="27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54"/>
              <a:t>MISD: </a:t>
            </a:r>
            <a:r>
              <a:rPr b="1" i="1" lang="pt-BR" sz="1854"/>
              <a:t>Multiple Instruction Single Data</a:t>
            </a:r>
            <a:r>
              <a:rPr lang="pt-BR" sz="1854"/>
              <a:t>, neste caso, múltiplas unidades de controle executando instruções distintas operam sobre o mesmo dado. </a:t>
            </a:r>
            <a:endParaRPr sz="1854"/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t/>
            </a:r>
            <a:endParaRPr b="1" sz="1555"/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t/>
            </a:r>
            <a:endParaRPr b="1" sz="1555"/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t/>
            </a:r>
            <a:endParaRPr sz="1555"/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t/>
            </a:r>
            <a:endParaRPr sz="855"/>
          </a:p>
        </p:txBody>
      </p:sp>
      <p:sp>
        <p:nvSpPr>
          <p:cNvPr id="201" name="Google Shape;201;p3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92592"/>
              <a:buNone/>
            </a:pPr>
            <a:r>
              <a:rPr lang="pt-BR"/>
              <a:t>Classes dos Dispositivos Gráficos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75438"/>
              <a:buNone/>
            </a:pPr>
            <a:r>
              <a:t/>
            </a:r>
            <a:endParaRPr sz="19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75438"/>
              <a:buNone/>
            </a:pPr>
            <a:r>
              <a:rPr lang="pt-BR" sz="1900"/>
              <a:t>Função: Processamento</a:t>
            </a:r>
            <a:endParaRPr sz="19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92592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92592"/>
              <a:buNone/>
            </a:pPr>
            <a:r>
              <a:rPr lang="pt-BR"/>
              <a:t> </a:t>
            </a:r>
            <a:endParaRPr/>
          </a:p>
        </p:txBody>
      </p:sp>
      <p:sp>
        <p:nvSpPr>
          <p:cNvPr id="202" name="Google Shape;202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203" name="Google Shape;203;p31"/>
          <p:cNvPicPr preferRelativeResize="0"/>
          <p:nvPr/>
        </p:nvPicPr>
        <p:blipFill rotWithShape="1">
          <a:blip r:embed="rId3">
            <a:alphaModFix/>
          </a:blip>
          <a:srcRect b="28289" l="31309" r="33136" t="40092"/>
          <a:stretch/>
        </p:blipFill>
        <p:spPr>
          <a:xfrm>
            <a:off x="2280625" y="2280600"/>
            <a:ext cx="4342849" cy="2171451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31"/>
          <p:cNvSpPr txBox="1"/>
          <p:nvPr/>
        </p:nvSpPr>
        <p:spPr>
          <a:xfrm>
            <a:off x="897950" y="4452050"/>
            <a:ext cx="7688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Roteiro</a:t>
            </a:r>
            <a:endParaRPr/>
          </a:p>
        </p:txBody>
      </p:sp>
      <p:sp>
        <p:nvSpPr>
          <p:cNvPr id="76" name="Google Shape;76;p1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pt-BR"/>
              <a:t>Dados Gráficos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AutoNum type="arabicPeriod"/>
            </a:pPr>
            <a:r>
              <a:rPr lang="pt-BR"/>
              <a:t>Classificação Dos Dispositivos Gráficos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AutoNum type="arabicPeriod"/>
            </a:pPr>
            <a:r>
              <a:rPr lang="pt-BR"/>
              <a:t>Dispositivos de Exibição de Vídeo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AutoNum type="arabicPeriod"/>
            </a:pPr>
            <a:r>
              <a:rPr lang="pt-BR"/>
              <a:t>Tecnologias de Impressão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AutoNum type="arabicPeriod"/>
            </a:pPr>
            <a:r>
              <a:rPr lang="pt-BR"/>
              <a:t>Dispositivos de Interação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2"/>
          <p:cNvSpPr txBox="1"/>
          <p:nvPr>
            <p:ph idx="1" type="body"/>
          </p:nvPr>
        </p:nvSpPr>
        <p:spPr>
          <a:xfrm>
            <a:off x="729450" y="1535075"/>
            <a:ext cx="7688700" cy="27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54"/>
              <a:t>SIMD: </a:t>
            </a:r>
            <a:r>
              <a:rPr b="1" i="1" lang="pt-BR" sz="1854"/>
              <a:t>Single Instruction, Multiple Data</a:t>
            </a:r>
            <a:r>
              <a:rPr lang="pt-BR" sz="1854"/>
              <a:t>, descreve um método de operação de  computadores com várias unidades operacionais em computação paralela. </a:t>
            </a:r>
            <a:endParaRPr sz="1854"/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555"/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t/>
            </a:r>
            <a:endParaRPr b="1" sz="1555"/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t/>
            </a:r>
            <a:endParaRPr b="1" sz="1555"/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t/>
            </a:r>
            <a:endParaRPr sz="1555"/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t/>
            </a:r>
            <a:endParaRPr sz="855"/>
          </a:p>
        </p:txBody>
      </p:sp>
      <p:sp>
        <p:nvSpPr>
          <p:cNvPr id="210" name="Google Shape;210;p3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92592"/>
              <a:buNone/>
            </a:pPr>
            <a:r>
              <a:rPr lang="pt-BR"/>
              <a:t>Classes dos Dispositivos Gráficos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75438"/>
              <a:buNone/>
            </a:pPr>
            <a:r>
              <a:t/>
            </a:r>
            <a:endParaRPr sz="19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75438"/>
              <a:buNone/>
            </a:pPr>
            <a:r>
              <a:rPr lang="pt-BR" sz="1900"/>
              <a:t>Função: Processamento</a:t>
            </a:r>
            <a:endParaRPr sz="19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92592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92592"/>
              <a:buNone/>
            </a:pPr>
            <a:r>
              <a:rPr lang="pt-BR"/>
              <a:t> </a:t>
            </a:r>
            <a:endParaRPr/>
          </a:p>
        </p:txBody>
      </p:sp>
      <p:sp>
        <p:nvSpPr>
          <p:cNvPr id="211" name="Google Shape;211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212" name="Google Shape;212;p32"/>
          <p:cNvPicPr preferRelativeResize="0"/>
          <p:nvPr/>
        </p:nvPicPr>
        <p:blipFill rotWithShape="1">
          <a:blip r:embed="rId3">
            <a:alphaModFix/>
          </a:blip>
          <a:srcRect b="34898" l="29188" r="34462" t="32537"/>
          <a:stretch/>
        </p:blipFill>
        <p:spPr>
          <a:xfrm>
            <a:off x="2013725" y="2571750"/>
            <a:ext cx="4391376" cy="2304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3"/>
          <p:cNvSpPr txBox="1"/>
          <p:nvPr>
            <p:ph idx="1" type="body"/>
          </p:nvPr>
        </p:nvSpPr>
        <p:spPr>
          <a:xfrm>
            <a:off x="729450" y="1535075"/>
            <a:ext cx="7688700" cy="27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54"/>
              <a:t>MIMD: </a:t>
            </a:r>
            <a:r>
              <a:rPr b="1" i="1" lang="pt-BR" sz="1854"/>
              <a:t>Multiple Instruction Multiple Data </a:t>
            </a:r>
            <a:r>
              <a:rPr lang="pt-BR" sz="1854"/>
              <a:t>esta classe é bastante genérica envolvendo o processamento de múltiplos dados por parte de múltiplas instruções.</a:t>
            </a:r>
            <a:endParaRPr sz="1854"/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54"/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54"/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555"/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t/>
            </a:r>
            <a:endParaRPr b="1" sz="1555"/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t/>
            </a:r>
            <a:endParaRPr b="1" sz="1555"/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t/>
            </a:r>
            <a:endParaRPr sz="1555"/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t/>
            </a:r>
            <a:endParaRPr sz="855"/>
          </a:p>
        </p:txBody>
      </p:sp>
      <p:sp>
        <p:nvSpPr>
          <p:cNvPr id="218" name="Google Shape;218;p3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92592"/>
              <a:buNone/>
            </a:pPr>
            <a:r>
              <a:rPr lang="pt-BR"/>
              <a:t>Classes dos Dispositivos Gráficos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75438"/>
              <a:buNone/>
            </a:pPr>
            <a:r>
              <a:t/>
            </a:r>
            <a:endParaRPr sz="19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75438"/>
              <a:buNone/>
            </a:pPr>
            <a:r>
              <a:rPr lang="pt-BR" sz="1900"/>
              <a:t>Função: Processamento</a:t>
            </a:r>
            <a:endParaRPr sz="19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92592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92592"/>
              <a:buNone/>
            </a:pPr>
            <a:r>
              <a:rPr lang="pt-BR"/>
              <a:t> </a:t>
            </a:r>
            <a:endParaRPr/>
          </a:p>
        </p:txBody>
      </p:sp>
      <p:sp>
        <p:nvSpPr>
          <p:cNvPr id="219" name="Google Shape;219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220" name="Google Shape;220;p33"/>
          <p:cNvPicPr preferRelativeResize="0"/>
          <p:nvPr/>
        </p:nvPicPr>
        <p:blipFill rotWithShape="1">
          <a:blip r:embed="rId3">
            <a:alphaModFix/>
          </a:blip>
          <a:srcRect b="31593" l="31573" r="33136" t="36314"/>
          <a:stretch/>
        </p:blipFill>
        <p:spPr>
          <a:xfrm>
            <a:off x="2604487" y="2571750"/>
            <a:ext cx="3938625" cy="2013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729450" y="1535075"/>
            <a:ext cx="7688700" cy="27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40000"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91836"/>
              <a:buNone/>
            </a:pPr>
            <a:r>
              <a:rPr b="1" lang="pt-BR" sz="4900"/>
              <a:t>Equipamentos de saída:</a:t>
            </a:r>
            <a:r>
              <a:rPr lang="pt-BR" sz="4900"/>
              <a:t> são dispositivos que permitem a exibição de objetos gráficos:</a:t>
            </a:r>
            <a:endParaRPr sz="4900"/>
          </a:p>
          <a:p>
            <a:pPr indent="-33401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pt-BR" sz="4150"/>
              <a:t>Saída Vetorial:</a:t>
            </a:r>
            <a:r>
              <a:rPr lang="pt-BR" sz="4150"/>
              <a:t> Nestes terminais a primitiva gráfica é a reta, que pode ser desenhada em qualquer posição da superfície de desenho.</a:t>
            </a:r>
            <a:endParaRPr sz="4150"/>
          </a:p>
          <a:p>
            <a:pPr indent="-33401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pt-BR" sz="4150"/>
              <a:t>Saída Matricial: </a:t>
            </a:r>
            <a:r>
              <a:rPr lang="pt-BR" sz="4150"/>
              <a:t>Nos dispositivos de saída matriciais, a primitiva gráfica é o ponto. As figuras são armazenadas em matrizes de pontos e a impressão se processa linha a linha. </a:t>
            </a:r>
            <a:endParaRPr b="1" sz="1050"/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250000"/>
              <a:buNone/>
            </a:pPr>
            <a:r>
              <a:t/>
            </a:r>
            <a:endParaRPr/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250000"/>
              <a:buNone/>
            </a:pPr>
            <a:r>
              <a:t/>
            </a:r>
            <a:endParaRPr/>
          </a:p>
        </p:txBody>
      </p:sp>
      <p:sp>
        <p:nvSpPr>
          <p:cNvPr id="226" name="Google Shape;226;p3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92592"/>
              <a:buNone/>
            </a:pPr>
            <a:r>
              <a:rPr lang="pt-BR"/>
              <a:t>Classes dos Dispositivos Gráficos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75438"/>
              <a:buNone/>
            </a:pPr>
            <a:r>
              <a:t/>
            </a:r>
            <a:endParaRPr sz="19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75438"/>
              <a:buNone/>
            </a:pPr>
            <a:r>
              <a:rPr lang="pt-BR" sz="1900"/>
              <a:t>Função: Processamento</a:t>
            </a:r>
            <a:endParaRPr sz="19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92592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92592"/>
              <a:buNone/>
            </a:pPr>
            <a:r>
              <a:rPr lang="pt-BR"/>
              <a:t> </a:t>
            </a:r>
            <a:endParaRPr/>
          </a:p>
        </p:txBody>
      </p:sp>
      <p:sp>
        <p:nvSpPr>
          <p:cNvPr id="227" name="Google Shape;227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5"/>
          <p:cNvSpPr txBox="1"/>
          <p:nvPr>
            <p:ph idx="1" type="body"/>
          </p:nvPr>
        </p:nvSpPr>
        <p:spPr>
          <a:xfrm>
            <a:off x="729450" y="1535075"/>
            <a:ext cx="7688700" cy="27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45720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/>
              <a:t>Do ponto de vista do usuário, podemos classificar os dispositivos gráficos quanto aos diferentes </a:t>
            </a:r>
            <a:r>
              <a:rPr b="1" lang="pt-BR"/>
              <a:t>modos de operação</a:t>
            </a:r>
            <a:r>
              <a:rPr lang="pt-BR"/>
              <a:t>, que podem ser divididas em duas classes: </a:t>
            </a:r>
            <a:endParaRPr/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Dispositivos interativos e;</a:t>
            </a:r>
            <a:endParaRPr/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Dispositivos não-interativos.</a:t>
            </a:r>
            <a:endParaRPr/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/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233" name="Google Shape;233;p3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92592"/>
              <a:buNone/>
            </a:pPr>
            <a:r>
              <a:rPr lang="pt-BR"/>
              <a:t>Classes dos Dispositivos Gráficos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75438"/>
              <a:buNone/>
            </a:pPr>
            <a:r>
              <a:t/>
            </a:r>
            <a:endParaRPr sz="19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75438"/>
              <a:buNone/>
            </a:pPr>
            <a:r>
              <a:rPr lang="pt-BR" sz="1900"/>
              <a:t>Operação dos dispositivos gráficos</a:t>
            </a:r>
            <a:endParaRPr sz="19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92592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92592"/>
              <a:buNone/>
            </a:pPr>
            <a:r>
              <a:rPr lang="pt-BR"/>
              <a:t> </a:t>
            </a:r>
            <a:endParaRPr/>
          </a:p>
        </p:txBody>
      </p:sp>
      <p:sp>
        <p:nvSpPr>
          <p:cNvPr id="234" name="Google Shape;234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6"/>
          <p:cNvSpPr txBox="1"/>
          <p:nvPr>
            <p:ph idx="1" type="body"/>
          </p:nvPr>
        </p:nvSpPr>
        <p:spPr>
          <a:xfrm>
            <a:off x="729450" y="1535075"/>
            <a:ext cx="7688700" cy="27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45720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/>
              <a:t>No modo interativo o usuário participa ativamente do processo fechando o ciclo;</a:t>
            </a:r>
            <a:endParaRPr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pt-BR" sz="2772"/>
              <a:t>entrada → processamento → saída</a:t>
            </a:r>
            <a:endParaRPr b="1" sz="2772"/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/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240" name="Google Shape;240;p3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92592"/>
              <a:buNone/>
            </a:pPr>
            <a:r>
              <a:rPr lang="pt-BR"/>
              <a:t>Classes dos Dispositivos Gráficos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75438"/>
              <a:buNone/>
            </a:pPr>
            <a:r>
              <a:t/>
            </a:r>
            <a:endParaRPr sz="19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75438"/>
              <a:buNone/>
            </a:pPr>
            <a:r>
              <a:rPr lang="pt-BR" sz="1900"/>
              <a:t>Operação dos dispositivos gráficos</a:t>
            </a:r>
            <a:endParaRPr sz="19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92592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92592"/>
              <a:buNone/>
            </a:pPr>
            <a:r>
              <a:rPr lang="pt-BR"/>
              <a:t> </a:t>
            </a:r>
            <a:endParaRPr/>
          </a:p>
        </p:txBody>
      </p:sp>
      <p:sp>
        <p:nvSpPr>
          <p:cNvPr id="241" name="Google Shape;241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7"/>
          <p:cNvSpPr txBox="1"/>
          <p:nvPr>
            <p:ph idx="1" type="body"/>
          </p:nvPr>
        </p:nvSpPr>
        <p:spPr>
          <a:xfrm>
            <a:off x="729450" y="1535075"/>
            <a:ext cx="7688700" cy="27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45720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97297"/>
              <a:buNone/>
            </a:pPr>
            <a:r>
              <a:rPr lang="pt-BR" sz="7400"/>
              <a:t>Um modelo para o desenvolvimento de tarefas de interação estabelece classes lógicas de funções gráficas que podem ser implementadas em diversos dispositivos físicos, utilizando diversas técnicas de interação. Essas funções lógicas são: </a:t>
            </a:r>
            <a:endParaRPr sz="7400"/>
          </a:p>
          <a:p>
            <a:pPr indent="-346075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pt-BR" sz="7400"/>
              <a:t>keyboard, </a:t>
            </a:r>
            <a:endParaRPr sz="7400"/>
          </a:p>
          <a:p>
            <a:pPr indent="-346075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pt-BR" sz="7400"/>
              <a:t>locator,</a:t>
            </a:r>
            <a:endParaRPr sz="7400"/>
          </a:p>
          <a:p>
            <a:pPr indent="-346075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pt-BR" sz="7400"/>
              <a:t>valuator, </a:t>
            </a:r>
            <a:endParaRPr sz="7400"/>
          </a:p>
          <a:p>
            <a:pPr indent="-346075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pt-BR" sz="7400"/>
              <a:t>button e;</a:t>
            </a:r>
            <a:endParaRPr sz="7400"/>
          </a:p>
          <a:p>
            <a:pPr indent="-346075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pt-BR" sz="7400"/>
              <a:t>pick. </a:t>
            </a:r>
            <a:endParaRPr sz="7400"/>
          </a:p>
          <a:p>
            <a:pPr indent="45720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/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247" name="Google Shape;247;p3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92592"/>
              <a:buNone/>
            </a:pPr>
            <a:r>
              <a:rPr lang="pt-BR"/>
              <a:t>Classes dos Dispositivos Gráficos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75438"/>
              <a:buNone/>
            </a:pPr>
            <a:r>
              <a:t/>
            </a:r>
            <a:endParaRPr sz="19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75438"/>
              <a:buNone/>
            </a:pPr>
            <a:r>
              <a:rPr lang="pt-BR" sz="1900"/>
              <a:t>Operação dos dispositivos gráficos: Interação</a:t>
            </a:r>
            <a:endParaRPr sz="19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92592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92592"/>
              <a:buNone/>
            </a:pPr>
            <a:r>
              <a:t/>
            </a:r>
            <a:endParaRPr/>
          </a:p>
        </p:txBody>
      </p:sp>
      <p:sp>
        <p:nvSpPr>
          <p:cNvPr id="248" name="Google Shape;248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8"/>
          <p:cNvSpPr txBox="1"/>
          <p:nvPr>
            <p:ph idx="1" type="body"/>
          </p:nvPr>
        </p:nvSpPr>
        <p:spPr>
          <a:xfrm>
            <a:off x="729450" y="1535075"/>
            <a:ext cx="7688700" cy="27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25000"/>
          </a:bodyPr>
          <a:lstStyle/>
          <a:p>
            <a:pPr indent="45720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12500"/>
              <a:buNone/>
            </a:pPr>
            <a:r>
              <a:rPr lang="pt-BR" sz="6400"/>
              <a:t>Chamamos de </a:t>
            </a:r>
            <a:r>
              <a:rPr b="1" lang="pt-BR" sz="6400"/>
              <a:t>realIdade virtual</a:t>
            </a:r>
            <a:r>
              <a:rPr lang="pt-BR" sz="6400"/>
              <a:t> a um ambiente que permite a total interação do usuário com a simulação de um sistema sintético em um espaço tridimensional. </a:t>
            </a:r>
            <a:endParaRPr sz="6400"/>
          </a:p>
          <a:p>
            <a:pPr indent="45720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12500"/>
              <a:buNone/>
            </a:pPr>
            <a:r>
              <a:rPr lang="pt-BR" sz="6400"/>
              <a:t>Os dispositivos gráficos desse sistema fazem com que o observador se sinta parte integrante do ambiente sintético, podendo interagir com os objetos presentes, regidos pelas leis desse ambiente.</a:t>
            </a:r>
            <a:endParaRPr sz="6400"/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327272"/>
              <a:buNone/>
            </a:pPr>
            <a:r>
              <a:t/>
            </a:r>
            <a:endParaRPr sz="2200"/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327272"/>
              <a:buNone/>
            </a:pPr>
            <a:r>
              <a:t/>
            </a:r>
            <a:endParaRPr sz="2200"/>
          </a:p>
          <a:p>
            <a:pPr indent="45720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/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254" name="Google Shape;254;p3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92592"/>
              <a:buNone/>
            </a:pPr>
            <a:r>
              <a:rPr lang="pt-BR"/>
              <a:t>Classes dos Dispositivos Gráficos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75438"/>
              <a:buNone/>
            </a:pPr>
            <a:r>
              <a:t/>
            </a:r>
            <a:endParaRPr sz="19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75438"/>
              <a:buNone/>
            </a:pPr>
            <a:r>
              <a:rPr lang="pt-BR" sz="1900"/>
              <a:t>Operação dos dispositivos gráficos: Interação</a:t>
            </a:r>
            <a:endParaRPr sz="19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92592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92592"/>
              <a:buNone/>
            </a:pPr>
            <a:r>
              <a:t/>
            </a:r>
            <a:endParaRPr/>
          </a:p>
        </p:txBody>
      </p:sp>
      <p:sp>
        <p:nvSpPr>
          <p:cNvPr id="255" name="Google Shape;255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256" name="Google Shape;25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19425" y="3041263"/>
            <a:ext cx="3105150" cy="1476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9"/>
          <p:cNvSpPr txBox="1"/>
          <p:nvPr>
            <p:ph idx="1" type="body"/>
          </p:nvPr>
        </p:nvSpPr>
        <p:spPr>
          <a:xfrm>
            <a:off x="729450" y="1535075"/>
            <a:ext cx="7688700" cy="27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45720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/>
              <a:t>No modo </a:t>
            </a:r>
            <a:r>
              <a:rPr b="1" lang="pt-BR"/>
              <a:t>não-interativo </a:t>
            </a:r>
            <a:r>
              <a:rPr lang="pt-BR"/>
              <a:t>o usuário atua </a:t>
            </a:r>
            <a:r>
              <a:rPr b="1" lang="pt-BR"/>
              <a:t>passivamente</a:t>
            </a:r>
            <a:r>
              <a:rPr lang="pt-BR"/>
              <a:t>, controlando os dispositivos gráficos para aquisição de dados ou produção de imagens, que geralmente não é feita em tempo real.</a:t>
            </a:r>
            <a:endParaRPr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/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262" name="Google Shape;262;p3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92592"/>
              <a:buNone/>
            </a:pPr>
            <a:r>
              <a:rPr lang="pt-BR"/>
              <a:t>Classes dos Dispositivos Gráficos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75438"/>
              <a:buNone/>
            </a:pPr>
            <a:r>
              <a:t/>
            </a:r>
            <a:endParaRPr sz="19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75438"/>
              <a:buNone/>
            </a:pPr>
            <a:r>
              <a:rPr lang="pt-BR" sz="1900"/>
              <a:t>Operação dos dispositivos gráficos</a:t>
            </a:r>
            <a:endParaRPr sz="19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92592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92592"/>
              <a:buNone/>
            </a:pPr>
            <a:r>
              <a:t/>
            </a:r>
            <a:endParaRPr/>
          </a:p>
        </p:txBody>
      </p:sp>
      <p:sp>
        <p:nvSpPr>
          <p:cNvPr id="263" name="Google Shape;263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0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0000FF"/>
                </a:solidFill>
              </a:rPr>
              <a:t>Dispositivos de Exibição de Vídeo</a:t>
            </a:r>
            <a:endParaRPr>
              <a:solidFill>
                <a:srgbClr val="0000FF"/>
              </a:solidFill>
            </a:endParaRPr>
          </a:p>
        </p:txBody>
      </p:sp>
      <p:sp>
        <p:nvSpPr>
          <p:cNvPr id="269" name="Google Shape;269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1"/>
          <p:cNvSpPr txBox="1"/>
          <p:nvPr>
            <p:ph type="title"/>
          </p:nvPr>
        </p:nvSpPr>
        <p:spPr>
          <a:xfrm>
            <a:off x="311700" y="92687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pt-BR"/>
              <a:t>3.Dispositivos de Exibição de Vídeo</a:t>
            </a:r>
            <a:br>
              <a:rPr lang="pt-BR"/>
            </a:br>
            <a:endParaRPr/>
          </a:p>
        </p:txBody>
      </p:sp>
      <p:sp>
        <p:nvSpPr>
          <p:cNvPr id="275" name="Google Shape;275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276" name="Google Shape;276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7564" y="916524"/>
            <a:ext cx="7516536" cy="38410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5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0000FF"/>
                </a:solidFill>
              </a:rPr>
              <a:t>Dados Gráficos</a:t>
            </a:r>
            <a:endParaRPr>
              <a:solidFill>
                <a:srgbClr val="0000FF"/>
              </a:solidFill>
            </a:endParaRPr>
          </a:p>
        </p:txBody>
      </p:sp>
      <p:sp>
        <p:nvSpPr>
          <p:cNvPr id="83" name="Google Shape;83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pt-BR"/>
              <a:t>3.Dispositivos de Exibição de Vídeo</a:t>
            </a:r>
            <a:endParaRPr/>
          </a:p>
        </p:txBody>
      </p:sp>
      <p:sp>
        <p:nvSpPr>
          <p:cNvPr id="282" name="Google Shape;282;p42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Monitores de Vídeo </a:t>
            </a:r>
            <a:endParaRPr/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Placa Gráfica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Processador de Vídeo – GPU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Memória de Vídeo</a:t>
            </a:r>
            <a:endParaRPr/>
          </a:p>
        </p:txBody>
      </p:sp>
      <p:sp>
        <p:nvSpPr>
          <p:cNvPr id="283" name="Google Shape;283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284" name="Google Shape;284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84102" y="1152425"/>
            <a:ext cx="1584296" cy="15842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89489" y="2729088"/>
            <a:ext cx="2017029" cy="20170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pt-BR"/>
              <a:t>Monitores de Vídeo/Evolução/Tecnologia</a:t>
            </a:r>
            <a:endParaRPr/>
          </a:p>
        </p:txBody>
      </p:sp>
      <p:sp>
        <p:nvSpPr>
          <p:cNvPr id="291" name="Google Shape;291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292" name="Google Shape;292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7695" y="1283516"/>
            <a:ext cx="1895460" cy="130868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28310" y="1568727"/>
            <a:ext cx="487436" cy="4874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4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754910" y="1283516"/>
            <a:ext cx="1817090" cy="130868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4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195741" y="1283516"/>
            <a:ext cx="2265028" cy="130868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72000" y="1568727"/>
            <a:ext cx="487436" cy="4874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4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rot="5400000">
            <a:off x="7464545" y="1730180"/>
            <a:ext cx="1239929" cy="651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4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176851" y="3108471"/>
            <a:ext cx="1815317" cy="111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10800000">
            <a:off x="6974776" y="3331811"/>
            <a:ext cx="487436" cy="48743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4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216664" y="2848600"/>
            <a:ext cx="1634065" cy="16340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10800000">
            <a:off x="4561677" y="3331811"/>
            <a:ext cx="487436" cy="48743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4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536853" y="3029183"/>
            <a:ext cx="2077943" cy="1377689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43"/>
          <p:cNvSpPr txBox="1"/>
          <p:nvPr/>
        </p:nvSpPr>
        <p:spPr>
          <a:xfrm>
            <a:off x="5452844" y="4482666"/>
            <a:ext cx="1333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p43"/>
          <p:cNvSpPr txBox="1"/>
          <p:nvPr/>
        </p:nvSpPr>
        <p:spPr>
          <a:xfrm>
            <a:off x="2996530" y="4393516"/>
            <a:ext cx="1333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OLED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5" name="Google Shape;305;p43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522173" y="2961976"/>
            <a:ext cx="1571538" cy="140731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10800000">
            <a:off x="2169587" y="3331811"/>
            <a:ext cx="487436" cy="487436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43"/>
          <p:cNvSpPr txBox="1"/>
          <p:nvPr/>
        </p:nvSpPr>
        <p:spPr>
          <a:xfrm>
            <a:off x="522173" y="4356011"/>
            <a:ext cx="1333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4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pt-BR"/>
              <a:t>CRT MONOCROMÁTICO</a:t>
            </a:r>
            <a:endParaRPr/>
          </a:p>
        </p:txBody>
      </p:sp>
      <p:sp>
        <p:nvSpPr>
          <p:cNvPr id="313" name="Google Shape;313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314" name="Google Shape;314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1579660"/>
            <a:ext cx="4277322" cy="1933845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44"/>
          <p:cNvSpPr txBox="1"/>
          <p:nvPr/>
        </p:nvSpPr>
        <p:spPr>
          <a:xfrm>
            <a:off x="5368954" y="1359017"/>
            <a:ext cx="3255000" cy="22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Elétrons excitam o fósforo na tela que emite luz.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A tela inteira é refrescada várias vezes por segundo (60Hz) para dar ilusão de iluminação contínua.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Resposta luminosa do fósforo decai com o tempo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Redesenho fornece ilusão de imagem estática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5"/>
          <p:cNvSpPr txBox="1"/>
          <p:nvPr>
            <p:ph type="title"/>
          </p:nvPr>
        </p:nvSpPr>
        <p:spPr>
          <a:xfrm>
            <a:off x="226208" y="139234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pt-BR"/>
              <a:t>CRT MONOCROMÁTICO</a:t>
            </a:r>
            <a:endParaRPr/>
          </a:p>
        </p:txBody>
      </p:sp>
      <p:sp>
        <p:nvSpPr>
          <p:cNvPr id="321" name="Google Shape;321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322" name="Google Shape;322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95740" y="1081525"/>
            <a:ext cx="4857397" cy="36765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46"/>
          <p:cNvSpPr txBox="1"/>
          <p:nvPr>
            <p:ph type="title"/>
          </p:nvPr>
        </p:nvSpPr>
        <p:spPr>
          <a:xfrm>
            <a:off x="226208" y="151410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pt-BR"/>
              <a:t>Tipos de Varreduras (Scan)</a:t>
            </a:r>
            <a:endParaRPr/>
          </a:p>
        </p:txBody>
      </p:sp>
      <p:sp>
        <p:nvSpPr>
          <p:cNvPr id="328" name="Google Shape;328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329" name="Google Shape;329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58623" y="958296"/>
            <a:ext cx="2660665" cy="37909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47"/>
          <p:cNvSpPr txBox="1"/>
          <p:nvPr>
            <p:ph type="title"/>
          </p:nvPr>
        </p:nvSpPr>
        <p:spPr>
          <a:xfrm>
            <a:off x="311700" y="151410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pt-BR"/>
              <a:t>CRT COLORIDO</a:t>
            </a:r>
            <a:endParaRPr/>
          </a:p>
        </p:txBody>
      </p:sp>
      <p:sp>
        <p:nvSpPr>
          <p:cNvPr id="335" name="Google Shape;335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336" name="Google Shape;336;p47"/>
          <p:cNvSpPr txBox="1"/>
          <p:nvPr/>
        </p:nvSpPr>
        <p:spPr>
          <a:xfrm>
            <a:off x="461395" y="1006679"/>
            <a:ext cx="3833700" cy="18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-"/>
            </a:pPr>
            <a:r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Três feixes modulados independente.</a:t>
            </a:r>
            <a:endParaRPr/>
          </a:p>
          <a:p>
            <a:pPr indent="-1968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-"/>
            </a:pPr>
            <a:r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Fósforo está em uma tríade de diferentes cores (triangular ou linear).</a:t>
            </a:r>
            <a:endParaRPr/>
          </a:p>
          <a:p>
            <a:pPr indent="-1968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-"/>
            </a:pPr>
            <a:r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Pitch : distância entre tríades De .60 mm TV a .20 mm monitores alta resolução</a:t>
            </a:r>
            <a:endParaRPr/>
          </a:p>
          <a:p>
            <a:pPr indent="-1968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7" name="Google Shape;337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0332" y="2573698"/>
            <a:ext cx="6954221" cy="22863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8"/>
          <p:cNvSpPr txBox="1"/>
          <p:nvPr>
            <p:ph type="title"/>
          </p:nvPr>
        </p:nvSpPr>
        <p:spPr>
          <a:xfrm>
            <a:off x="311700" y="158129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pt-BR"/>
              <a:t>CRISTAL LÍQUIDO (LCD)</a:t>
            </a:r>
            <a:endParaRPr/>
          </a:p>
        </p:txBody>
      </p:sp>
      <p:sp>
        <p:nvSpPr>
          <p:cNvPr id="343" name="Google Shape;343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344" name="Google Shape;344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65563" y="998490"/>
            <a:ext cx="4166736" cy="3531764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48"/>
          <p:cNvSpPr txBox="1"/>
          <p:nvPr/>
        </p:nvSpPr>
        <p:spPr>
          <a:xfrm>
            <a:off x="403979" y="1082380"/>
            <a:ext cx="4035000" cy="26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Moléculas de cristal líquido em espiral que torcem a polarização da luz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Sem campo elétrico aplicado, LC torce a luz e ela passa pelos dois polarizadores.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 campo, a luz não é torcida então aparece um ponto preto.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68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Características :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Monitor LCD com lâmpadas de Led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Imagem mais rica em cores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Contraste mais acentuado, Alta definição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Espessura média - 3 cm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4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pt-BR"/>
              <a:t>Resolução / Qualidade</a:t>
            </a:r>
            <a:endParaRPr/>
          </a:p>
        </p:txBody>
      </p:sp>
      <p:sp>
        <p:nvSpPr>
          <p:cNvPr id="351" name="Google Shape;351;p49"/>
          <p:cNvSpPr txBox="1"/>
          <p:nvPr>
            <p:ph idx="1" type="body"/>
          </p:nvPr>
        </p:nvSpPr>
        <p:spPr>
          <a:xfrm>
            <a:off x="311700" y="1039090"/>
            <a:ext cx="8520600" cy="39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i="0" lang="pt-BR" sz="1500">
                <a:solidFill>
                  <a:schemeClr val="dk2"/>
                </a:solidFill>
                <a:latin typeface="Rockwell"/>
                <a:ea typeface="Rockwell"/>
                <a:cs typeface="Rockwell"/>
                <a:sym typeface="Rockwell"/>
              </a:rPr>
              <a:t>1080p30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</a:pPr>
            <a:r>
              <a:rPr b="1" i="0" lang="pt-BR" sz="1300">
                <a:solidFill>
                  <a:schemeClr val="dk2"/>
                </a:solidFill>
                <a:latin typeface="Rockwell"/>
                <a:ea typeface="Rockwell"/>
                <a:cs typeface="Rockwell"/>
                <a:sym typeface="Rockwell"/>
              </a:rPr>
              <a:t>nome abreviado de um tipo de resolução</a:t>
            </a:r>
            <a:r>
              <a:rPr b="1" lang="pt-BR" sz="1300">
                <a:solidFill>
                  <a:schemeClr val="dk2"/>
                </a:solidFill>
              </a:rPr>
              <a:t> 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</a:pPr>
            <a:r>
              <a:rPr b="1" i="0" lang="pt-BR" sz="1300">
                <a:solidFill>
                  <a:schemeClr val="dk2"/>
                </a:solidFill>
                <a:latin typeface="Rockwell"/>
                <a:ea typeface="Rockwell"/>
                <a:cs typeface="Rockwell"/>
                <a:sym typeface="Rockwell"/>
              </a:rPr>
              <a:t>1080 linhas de resolução vertical</a:t>
            </a:r>
            <a:r>
              <a:rPr b="1" lang="pt-BR" sz="1300">
                <a:solidFill>
                  <a:schemeClr val="dk2"/>
                </a:solidFill>
              </a:rPr>
              <a:t> 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</a:pPr>
            <a:r>
              <a:rPr b="1" i="0" lang="pt-BR" sz="1300">
                <a:solidFill>
                  <a:schemeClr val="dk2"/>
                </a:solidFill>
                <a:latin typeface="Rockwell"/>
                <a:ea typeface="Rockwell"/>
                <a:cs typeface="Rockwell"/>
                <a:sym typeface="Rockwell"/>
              </a:rPr>
              <a:t>p denota varredura progressiva</a:t>
            </a:r>
            <a:r>
              <a:rPr b="1" lang="pt-BR" sz="1300">
                <a:solidFill>
                  <a:schemeClr val="dk2"/>
                </a:solidFill>
              </a:rPr>
              <a:t> 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</a:pPr>
            <a:r>
              <a:rPr b="1" i="0" lang="pt-BR" sz="1300">
                <a:solidFill>
                  <a:schemeClr val="dk2"/>
                </a:solidFill>
                <a:latin typeface="Rockwell"/>
                <a:ea typeface="Rockwell"/>
                <a:cs typeface="Rockwell"/>
                <a:sym typeface="Rockwell"/>
              </a:rPr>
              <a:t>i seria interlaced</a:t>
            </a:r>
            <a:endParaRPr b="1" i="0" sz="1300">
              <a:solidFill>
                <a:schemeClr val="dk2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</a:pPr>
            <a:r>
              <a:rPr b="1" i="0" lang="pt-BR" sz="1300">
                <a:solidFill>
                  <a:schemeClr val="dk2"/>
                </a:solidFill>
                <a:latin typeface="Rockwell"/>
                <a:ea typeface="Rockwell"/>
                <a:cs typeface="Rockwell"/>
                <a:sym typeface="Rockwell"/>
              </a:rPr>
              <a:t>Pressupõe widescreen 16:9</a:t>
            </a:r>
            <a:r>
              <a:rPr b="1" lang="pt-BR" sz="1300">
                <a:solidFill>
                  <a:schemeClr val="dk2"/>
                </a:solidFill>
              </a:rPr>
              <a:t> </a:t>
            </a:r>
            <a:endParaRPr/>
          </a:p>
          <a:p>
            <a:pPr indent="-3175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</a:pPr>
            <a:r>
              <a:rPr b="1" i="0" lang="pt-BR" sz="1300">
                <a:solidFill>
                  <a:schemeClr val="dk2"/>
                </a:solidFill>
                <a:latin typeface="Rockwell"/>
                <a:ea typeface="Rockwell"/>
                <a:cs typeface="Rockwell"/>
                <a:sym typeface="Rockwell"/>
              </a:rPr>
              <a:t>resolução horizontal de 1920 pixels</a:t>
            </a:r>
            <a:endParaRPr/>
          </a:p>
          <a:p>
            <a:pPr indent="-3175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</a:pPr>
            <a:r>
              <a:rPr b="1" i="0" lang="pt-BR" sz="1300">
                <a:solidFill>
                  <a:schemeClr val="dk2"/>
                </a:solidFill>
                <a:latin typeface="Rockwell"/>
                <a:ea typeface="Rockwell"/>
                <a:cs typeface="Rockwell"/>
                <a:sym typeface="Rockwell"/>
              </a:rPr>
              <a:t>1920×1080</a:t>
            </a:r>
            <a:r>
              <a:rPr b="1" lang="pt-BR" sz="1300">
                <a:solidFill>
                  <a:schemeClr val="dk2"/>
                </a:solidFill>
              </a:rPr>
              <a:t> </a:t>
            </a:r>
            <a:endParaRPr/>
          </a:p>
          <a:p>
            <a:pPr indent="-3175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</a:pPr>
            <a:r>
              <a:rPr b="1" i="0" lang="pt-BR" sz="1300">
                <a:solidFill>
                  <a:schemeClr val="dk2"/>
                </a:solidFill>
                <a:latin typeface="Rockwell"/>
                <a:ea typeface="Rockwell"/>
                <a:cs typeface="Rockwell"/>
                <a:sym typeface="Rockwell"/>
              </a:rPr>
              <a:t>2.1 MP</a:t>
            </a:r>
            <a:r>
              <a:rPr b="1" lang="pt-BR" sz="1300">
                <a:solidFill>
                  <a:schemeClr val="dk2"/>
                </a:solidFill>
              </a:rPr>
              <a:t> </a:t>
            </a:r>
            <a:endParaRPr/>
          </a:p>
        </p:txBody>
      </p:sp>
      <p:sp>
        <p:nvSpPr>
          <p:cNvPr id="352" name="Google Shape;352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5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pt-BR"/>
              <a:t>Resolução / Qualidade</a:t>
            </a:r>
            <a:endParaRPr/>
          </a:p>
        </p:txBody>
      </p:sp>
      <p:sp>
        <p:nvSpPr>
          <p:cNvPr id="358" name="Google Shape;358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359" name="Google Shape;359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3350" y="1152425"/>
            <a:ext cx="6097300" cy="33124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5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pt-BR"/>
              <a:t>Resolução / Qualidade</a:t>
            </a:r>
            <a:endParaRPr/>
          </a:p>
        </p:txBody>
      </p:sp>
      <p:sp>
        <p:nvSpPr>
          <p:cNvPr id="365" name="Google Shape;365;p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366" name="Google Shape;366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13150" y="1152425"/>
            <a:ext cx="6317700" cy="35783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Um sistema gráfico</a:t>
            </a:r>
            <a:endParaRPr/>
          </a:p>
        </p:txBody>
      </p:sp>
      <p:sp>
        <p:nvSpPr>
          <p:cNvPr id="89" name="Google Shape;89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90" name="Google Shape;9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513" y="1304825"/>
            <a:ext cx="8594981" cy="32059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5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pt-BR"/>
              <a:t>Resolução / Qualidade</a:t>
            </a:r>
            <a:endParaRPr/>
          </a:p>
        </p:txBody>
      </p:sp>
      <p:sp>
        <p:nvSpPr>
          <p:cNvPr id="372" name="Google Shape;372;p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373" name="Google Shape;373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41776" y="1141761"/>
            <a:ext cx="5660449" cy="35321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5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pt-BR"/>
              <a:t>Aspect Ratio</a:t>
            </a:r>
            <a:endParaRPr/>
          </a:p>
        </p:txBody>
      </p:sp>
      <p:sp>
        <p:nvSpPr>
          <p:cNvPr id="379" name="Google Shape;379;p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380" name="Google Shape;380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79607" y="1152425"/>
            <a:ext cx="4984785" cy="34878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5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pt-BR"/>
              <a:t>Níveis de Qualidade da Televisão Digital</a:t>
            </a:r>
            <a:endParaRPr/>
          </a:p>
        </p:txBody>
      </p:sp>
      <p:sp>
        <p:nvSpPr>
          <p:cNvPr id="386" name="Google Shape;386;p54"/>
          <p:cNvSpPr txBox="1"/>
          <p:nvPr>
            <p:ph idx="1" type="body"/>
          </p:nvPr>
        </p:nvSpPr>
        <p:spPr>
          <a:xfrm>
            <a:off x="311700" y="1039090"/>
            <a:ext cx="8520600" cy="39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pt-BR"/>
              <a:t>Standard Definition TV (SDTV)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pt-BR"/>
              <a:t>Enhanced Definition TV (EDTV)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pt-BR"/>
              <a:t>High Definition TV (HDTV)</a:t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300"/>
          </a:p>
        </p:txBody>
      </p:sp>
      <p:sp>
        <p:nvSpPr>
          <p:cNvPr id="387" name="Google Shape;387;p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5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pt-BR"/>
              <a:t>Placas Gráficas</a:t>
            </a:r>
            <a:endParaRPr/>
          </a:p>
        </p:txBody>
      </p:sp>
      <p:sp>
        <p:nvSpPr>
          <p:cNvPr id="393" name="Google Shape;393;p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394" name="Google Shape;394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1152425"/>
            <a:ext cx="8160758" cy="3587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5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pt-BR"/>
              <a:t>Placas Gráficas</a:t>
            </a:r>
            <a:endParaRPr/>
          </a:p>
        </p:txBody>
      </p:sp>
      <p:sp>
        <p:nvSpPr>
          <p:cNvPr id="400" name="Google Shape;400;p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401" name="Google Shape;401;p56"/>
          <p:cNvSpPr txBox="1"/>
          <p:nvPr>
            <p:ph idx="1" type="body"/>
          </p:nvPr>
        </p:nvSpPr>
        <p:spPr>
          <a:xfrm>
            <a:off x="311700" y="1039090"/>
            <a:ext cx="8520600" cy="39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pt-BR"/>
              <a:t>1965, a IBM criou a primeira máquina de exibição gráfica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</a:pPr>
            <a:r>
              <a:rPr b="1" lang="pt-BR" sz="1600"/>
              <a:t>O computador IBM 1130 foi usado com a unidade de exibição IBM 2250.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5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pt-BR"/>
              <a:t>Placas Gráficas</a:t>
            </a:r>
            <a:endParaRPr/>
          </a:p>
        </p:txBody>
      </p:sp>
      <p:sp>
        <p:nvSpPr>
          <p:cNvPr id="407" name="Google Shape;407;p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408" name="Google Shape;408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07974" y="1437914"/>
            <a:ext cx="5073381" cy="3422103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Google Shape;409;p57"/>
          <p:cNvSpPr/>
          <p:nvPr/>
        </p:nvSpPr>
        <p:spPr>
          <a:xfrm>
            <a:off x="1641764" y="1152425"/>
            <a:ext cx="1226100" cy="5310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Google Shape;410;p57"/>
          <p:cNvSpPr txBox="1"/>
          <p:nvPr/>
        </p:nvSpPr>
        <p:spPr>
          <a:xfrm>
            <a:off x="1922319" y="1437914"/>
            <a:ext cx="1361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Memória</a:t>
            </a:r>
            <a:endParaRPr b="0" i="0" sz="1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57"/>
          <p:cNvSpPr/>
          <p:nvPr/>
        </p:nvSpPr>
        <p:spPr>
          <a:xfrm>
            <a:off x="4686300" y="1417876"/>
            <a:ext cx="1174200" cy="4866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2" name="Google Shape;412;p57"/>
          <p:cNvSpPr txBox="1"/>
          <p:nvPr/>
        </p:nvSpPr>
        <p:spPr>
          <a:xfrm>
            <a:off x="4592782" y="1165770"/>
            <a:ext cx="136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Dissipador de Calor do Processador</a:t>
            </a:r>
            <a:endParaRPr/>
          </a:p>
        </p:txBody>
      </p:sp>
      <p:sp>
        <p:nvSpPr>
          <p:cNvPr id="413" name="Google Shape;413;p57"/>
          <p:cNvSpPr/>
          <p:nvPr/>
        </p:nvSpPr>
        <p:spPr>
          <a:xfrm>
            <a:off x="5860474" y="1010899"/>
            <a:ext cx="1028700" cy="10485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4" name="Google Shape;414;p57"/>
          <p:cNvSpPr txBox="1"/>
          <p:nvPr/>
        </p:nvSpPr>
        <p:spPr>
          <a:xfrm>
            <a:off x="5889029" y="1376359"/>
            <a:ext cx="1260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Ventilador do Processador</a:t>
            </a:r>
            <a:endParaRPr/>
          </a:p>
        </p:txBody>
      </p:sp>
      <p:sp>
        <p:nvSpPr>
          <p:cNvPr id="415" name="Google Shape;415;p57"/>
          <p:cNvSpPr/>
          <p:nvPr/>
        </p:nvSpPr>
        <p:spPr>
          <a:xfrm>
            <a:off x="5413664" y="4132601"/>
            <a:ext cx="1361100" cy="5307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6" name="Google Shape;416;p57"/>
          <p:cNvSpPr txBox="1"/>
          <p:nvPr/>
        </p:nvSpPr>
        <p:spPr>
          <a:xfrm>
            <a:off x="5413664" y="4132601"/>
            <a:ext cx="1267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Conexão da Placa-mãe</a:t>
            </a:r>
            <a:endParaRPr b="1" i="0" sz="1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5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pt-BR"/>
              <a:t>Tipos de Placa de Vídeo</a:t>
            </a:r>
            <a:endParaRPr/>
          </a:p>
        </p:txBody>
      </p:sp>
      <p:sp>
        <p:nvSpPr>
          <p:cNvPr id="422" name="Google Shape;422;p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423" name="Google Shape;423;p58"/>
          <p:cNvSpPr txBox="1"/>
          <p:nvPr>
            <p:ph idx="1" type="body"/>
          </p:nvPr>
        </p:nvSpPr>
        <p:spPr>
          <a:xfrm>
            <a:off x="311700" y="1039090"/>
            <a:ext cx="8520600" cy="39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pt-BR">
                <a:solidFill>
                  <a:schemeClr val="dk2"/>
                </a:solidFill>
              </a:rPr>
              <a:t>Integradas à placa-mãe (On-Board)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i="0" lang="pt-BR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Avulsas (Off-Board)</a:t>
            </a:r>
            <a:endParaRPr/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i="0" lang="pt-BR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Placas de vídeo de uso profissional</a:t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5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pt-BR"/>
              <a:t>Fabricantes</a:t>
            </a:r>
            <a:endParaRPr/>
          </a:p>
        </p:txBody>
      </p:sp>
      <p:sp>
        <p:nvSpPr>
          <p:cNvPr id="429" name="Google Shape;429;p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430" name="Google Shape;430;p59"/>
          <p:cNvSpPr txBox="1"/>
          <p:nvPr>
            <p:ph idx="1" type="body"/>
          </p:nvPr>
        </p:nvSpPr>
        <p:spPr>
          <a:xfrm>
            <a:off x="311700" y="1039090"/>
            <a:ext cx="8520600" cy="39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pt-BR"/>
              <a:t>GPUs</a:t>
            </a:r>
            <a:endParaRPr b="1"/>
          </a:p>
          <a:p>
            <a:pPr indent="-3175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</a:pPr>
            <a:r>
              <a:rPr b="1" lang="pt-BR"/>
              <a:t>Intel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</a:pPr>
            <a:r>
              <a:rPr b="1" lang="pt-BR"/>
              <a:t>AMD (acquired ATI)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</a:pPr>
            <a:r>
              <a:rPr b="1" lang="pt-BR"/>
              <a:t>Nvidia</a:t>
            </a:r>
            <a:endParaRPr/>
          </a:p>
          <a:p>
            <a:pPr indent="-2286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1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i="0" lang="pt-BR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Diferentes placas gráficas feitas com as mesmas GPUs</a:t>
            </a:r>
            <a:endParaRPr b="1" i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i="0" lang="pt-BR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As placas de vídeo são comercializadas com a marca do fabricante da GPU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i="0" lang="pt-BR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As marcas de vídeo mais populares são: Radeon da ATI e GeForce da Nvidia</a:t>
            </a:r>
            <a:endParaRPr b="1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6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pt-BR"/>
              <a:t>Memória de Vídeo</a:t>
            </a:r>
            <a:endParaRPr/>
          </a:p>
        </p:txBody>
      </p:sp>
      <p:sp>
        <p:nvSpPr>
          <p:cNvPr id="436" name="Google Shape;436;p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437" name="Google Shape;437;p60"/>
          <p:cNvSpPr txBox="1"/>
          <p:nvPr>
            <p:ph idx="1" type="body"/>
          </p:nvPr>
        </p:nvSpPr>
        <p:spPr>
          <a:xfrm>
            <a:off x="311700" y="1039090"/>
            <a:ext cx="8520600" cy="39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pt-BR">
                <a:solidFill>
                  <a:schemeClr val="dk2"/>
                </a:solidFill>
              </a:rPr>
              <a:t>Armazena a imagem a ser exibida no vídeo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pt-BR">
                <a:solidFill>
                  <a:schemeClr val="dk2"/>
                </a:solidFill>
              </a:rPr>
              <a:t>Dispositivos vetoriais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</a:pPr>
            <a:r>
              <a:rPr b="1" lang="pt-BR">
                <a:solidFill>
                  <a:schemeClr val="dk2"/>
                </a:solidFill>
              </a:rPr>
              <a:t>Display list é executada ininterruptamente pela controladora de vídeo para manter a imagem visível na tela.</a:t>
            </a:r>
            <a:endParaRPr/>
          </a:p>
          <a:p>
            <a:pPr indent="-3175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</a:pPr>
            <a:r>
              <a:rPr b="1" lang="pt-BR">
                <a:solidFill>
                  <a:schemeClr val="dk2"/>
                </a:solidFill>
              </a:rPr>
              <a:t>Display list: instruções de desenho com as coordenadas de tela dos objetos gráficos.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6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pt-BR"/>
              <a:t>Memória de Vídeo</a:t>
            </a:r>
            <a:endParaRPr/>
          </a:p>
        </p:txBody>
      </p:sp>
      <p:sp>
        <p:nvSpPr>
          <p:cNvPr id="443" name="Google Shape;443;p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444" name="Google Shape;444;p61"/>
          <p:cNvSpPr txBox="1"/>
          <p:nvPr>
            <p:ph idx="1" type="body"/>
          </p:nvPr>
        </p:nvSpPr>
        <p:spPr>
          <a:xfrm>
            <a:off x="311700" y="1039090"/>
            <a:ext cx="8520600" cy="39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i="0" lang="pt-BR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Dispositivos matriciais: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</a:pPr>
            <a:r>
              <a:rPr b="1" i="0" lang="pt-BR"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Estrutura matricial armazena os valores de cor dos pixels da imagem.</a:t>
            </a:r>
            <a:r>
              <a:rPr b="1" lang="pt-BR">
                <a:solidFill>
                  <a:schemeClr val="dk2"/>
                </a:solidFill>
              </a:rPr>
              <a:t> 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</a:pPr>
            <a:r>
              <a:rPr b="1" lang="pt-BR"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R</a:t>
            </a:r>
            <a:r>
              <a:rPr b="1" i="0" lang="pt-BR"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esolução de cor e a resolução geométrica</a:t>
            </a:r>
            <a:r>
              <a:rPr b="1" lang="pt-BR">
                <a:solidFill>
                  <a:schemeClr val="dk2"/>
                </a:solidFill>
              </a:rPr>
              <a:t> </a:t>
            </a:r>
            <a:r>
              <a:rPr b="1" i="0" lang="pt-BR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do fabricante da GPU</a:t>
            </a:r>
            <a:endParaRPr/>
          </a:p>
          <a:p>
            <a:pPr indent="-3175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</a:pPr>
            <a:r>
              <a:rPr b="1" i="0" lang="pt-BR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Função do tamanho da memoria de vídeo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i="0" lang="pt-BR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Resolução de cor: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</a:pPr>
            <a:r>
              <a:rPr b="1" i="0" lang="pt-BR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1 bit por pixel: monocromáticos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</a:pPr>
            <a:r>
              <a:rPr b="1" i="0" lang="pt-BR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2 a 12 bits por pixel: pseudo-color - imagens coloridas com auxlio de uma look-up table</a:t>
            </a:r>
            <a:endParaRPr b="1" i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</a:pPr>
            <a:r>
              <a:rPr b="1" i="0" lang="pt-BR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24 bits por pixel: true color: 8 bits para cada componentes R (red), G (green) e B (blue)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Pixels</a:t>
            </a:r>
            <a:endParaRPr/>
          </a:p>
        </p:txBody>
      </p:sp>
      <p:sp>
        <p:nvSpPr>
          <p:cNvPr id="96" name="Google Shape;96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97" name="Google Shape;9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1997" y="1925075"/>
            <a:ext cx="4165974" cy="2036251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7"/>
          <p:cNvSpPr txBox="1"/>
          <p:nvPr>
            <p:ph idx="1" type="body"/>
          </p:nvPr>
        </p:nvSpPr>
        <p:spPr>
          <a:xfrm>
            <a:off x="311700" y="1266325"/>
            <a:ext cx="4386000" cy="366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pt-BR"/>
              <a:t>Praticamente todos os sistemas gráficos modernos são baseados em rasterização (raster)</a:t>
            </a:r>
            <a:r>
              <a:rPr lang="pt-BR"/>
              <a:t> </a:t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1000"/>
              </a:spcAft>
              <a:buSzPts val="1800"/>
              <a:buChar char="●"/>
            </a:pPr>
            <a:r>
              <a:rPr lang="pt-BR"/>
              <a:t>A imagem que vemos no dispositivo de saída é um array - o raster - de elementos de imagem, ou pixels, produzidos pelo sistema gráfico (</a:t>
            </a:r>
            <a:r>
              <a:rPr lang="pt-BR"/>
              <a:t>ANGEL, 2012)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6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pt-BR"/>
              <a:t>CPU x GPU </a:t>
            </a:r>
            <a:endParaRPr/>
          </a:p>
        </p:txBody>
      </p:sp>
      <p:sp>
        <p:nvSpPr>
          <p:cNvPr id="450" name="Google Shape;450;p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451" name="Google Shape;451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20982" y="1152425"/>
            <a:ext cx="5902035" cy="33198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6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pt-BR"/>
              <a:t>CPU x GPU </a:t>
            </a:r>
            <a:endParaRPr/>
          </a:p>
        </p:txBody>
      </p:sp>
      <p:sp>
        <p:nvSpPr>
          <p:cNvPr id="457" name="Google Shape;457;p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458" name="Google Shape;458;p63"/>
          <p:cNvPicPr preferRelativeResize="0"/>
          <p:nvPr/>
        </p:nvPicPr>
        <p:blipFill rotWithShape="1">
          <a:blip r:embed="rId3">
            <a:alphaModFix/>
          </a:blip>
          <a:srcRect b="13217" l="0" r="0" t="0"/>
          <a:stretch/>
        </p:blipFill>
        <p:spPr>
          <a:xfrm>
            <a:off x="0" y="995190"/>
            <a:ext cx="9144002" cy="35248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6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pt-BR"/>
              <a:t>Fornecedores de GPU</a:t>
            </a:r>
            <a:endParaRPr/>
          </a:p>
        </p:txBody>
      </p:sp>
      <p:sp>
        <p:nvSpPr>
          <p:cNvPr id="464" name="Google Shape;464;p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465" name="Google Shape;465;p64"/>
          <p:cNvSpPr txBox="1"/>
          <p:nvPr>
            <p:ph idx="1" type="body"/>
          </p:nvPr>
        </p:nvSpPr>
        <p:spPr>
          <a:xfrm>
            <a:off x="311700" y="1039090"/>
            <a:ext cx="8520600" cy="39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pt-BR"/>
              <a:t>AMD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</a:pPr>
            <a:r>
              <a:rPr b="1" lang="pt-BR"/>
              <a:t>Radeon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pt-BR"/>
              <a:t>NVIDIA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</a:pPr>
            <a:r>
              <a:rPr b="1" lang="pt-BR"/>
              <a:t>Geforce</a:t>
            </a:r>
            <a:endParaRPr b="1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pt-BR"/>
              <a:t>INTEL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</a:pPr>
            <a:r>
              <a:rPr b="1" lang="pt-BR"/>
              <a:t>CPU Graphics</a:t>
            </a:r>
            <a:endParaRPr b="1"/>
          </a:p>
        </p:txBody>
      </p:sp>
      <p:pic>
        <p:nvPicPr>
          <p:cNvPr id="466" name="Google Shape;466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0" y="1039090"/>
            <a:ext cx="2648292" cy="35536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6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pt-BR"/>
              <a:t>Referências Bibliográficas</a:t>
            </a:r>
            <a:endParaRPr/>
          </a:p>
        </p:txBody>
      </p:sp>
      <p:sp>
        <p:nvSpPr>
          <p:cNvPr id="472" name="Google Shape;472;p65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Noto Sans Symbols"/>
              <a:buChar char="❑"/>
            </a:pPr>
            <a:r>
              <a:rPr lang="pt-BR" sz="1600"/>
              <a:t>NVIDIA Corporation. Geforce256 – The World’s FirstGPU, 1999</a:t>
            </a:r>
            <a:endParaRPr/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Noto Sans Symbols"/>
              <a:buChar char="❑"/>
            </a:pPr>
            <a:r>
              <a:rPr lang="pt-BR" sz="1600"/>
              <a:t>Randy Fernando, GPGPU: General-Purpose Computation on GPUs, 2004.</a:t>
            </a:r>
            <a:endParaRPr/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Noto Sans Symbols"/>
              <a:buChar char="❑"/>
            </a:pPr>
            <a:r>
              <a:rPr lang="pt-BR" sz="1600"/>
              <a:t>Randy Fernando &amp; Cyril Zeller, Programming Graphics Hardware, 2004.</a:t>
            </a:r>
            <a:endParaRPr/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Noto Sans Symbols"/>
              <a:buChar char="❑"/>
            </a:pPr>
            <a:r>
              <a:rPr lang="pt-BR" sz="1600"/>
              <a:t>Artigo da Wikipedia – Graphics Processing Unit.</a:t>
            </a:r>
            <a:endParaRPr/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Noto Sans Symbols"/>
              <a:buChar char="❑"/>
            </a:pPr>
            <a:r>
              <a:rPr lang="pt-BR" sz="1600"/>
              <a:t>NVIDIA Developer Zone – CPU Gems 2</a:t>
            </a:r>
            <a:endParaRPr/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Noto Sans Symbols"/>
              <a:buChar char="❑"/>
            </a:pPr>
            <a:r>
              <a:rPr lang="pt-BR" sz="1600"/>
              <a:t>David Luebke (NVIDIA Research) &amp; Greg Humphreys(University of Virginia), How GPUs work – artigo publicado em 2007, no site Computer Magazine, da IEEE Computer Society</a:t>
            </a:r>
            <a:endParaRPr sz="1600"/>
          </a:p>
        </p:txBody>
      </p:sp>
      <p:sp>
        <p:nvSpPr>
          <p:cNvPr id="473" name="Google Shape;473;p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474" name="Google Shape;474;p65"/>
          <p:cNvSpPr txBox="1"/>
          <p:nvPr/>
        </p:nvSpPr>
        <p:spPr>
          <a:xfrm>
            <a:off x="3541225" y="3606325"/>
            <a:ext cx="1990800" cy="14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66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0000FF"/>
                </a:solidFill>
              </a:rPr>
              <a:t>Tecnologias de Impressão</a:t>
            </a:r>
            <a:endParaRPr>
              <a:solidFill>
                <a:srgbClr val="0000FF"/>
              </a:solidFill>
            </a:endParaRPr>
          </a:p>
        </p:txBody>
      </p:sp>
      <p:sp>
        <p:nvSpPr>
          <p:cNvPr id="480" name="Google Shape;480;p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6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486" name="Google Shape;486;p67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Reprodução de um determinado conteúdo ou conjunto de signos em formato digital para fins de comunicação. </a:t>
            </a:r>
            <a:endParaRPr/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Aparelho eletrônico que transfere as informações binárias para uma superfície física através de vários recursos como laser e tinta. </a:t>
            </a:r>
            <a:endParaRPr/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Impressão digital.</a:t>
            </a:r>
            <a:endParaRPr/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Os objetos virtuais também podem ser impressos em três dimensões, processo que se chama prototipagem rápida (impressão 3D).</a:t>
            </a:r>
            <a:endParaRPr/>
          </a:p>
        </p:txBody>
      </p:sp>
      <p:sp>
        <p:nvSpPr>
          <p:cNvPr id="487" name="Google Shape;487;p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6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pt-BR"/>
              <a:t>História da impressão</a:t>
            </a:r>
            <a:endParaRPr/>
          </a:p>
        </p:txBody>
      </p:sp>
      <p:sp>
        <p:nvSpPr>
          <p:cNvPr id="493" name="Google Shape;493;p68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494" name="Google Shape;494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3625" y="1152475"/>
            <a:ext cx="7956751" cy="3416400"/>
          </a:xfrm>
          <a:prstGeom prst="rect">
            <a:avLst/>
          </a:prstGeom>
          <a:noFill/>
          <a:ln>
            <a:noFill/>
          </a:ln>
        </p:spPr>
      </p:pic>
      <p:sp>
        <p:nvSpPr>
          <p:cNvPr id="495" name="Google Shape;495;p6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6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pt-BR"/>
              <a:t>Tipos de impressão digital</a:t>
            </a:r>
            <a:endParaRPr/>
          </a:p>
        </p:txBody>
      </p:sp>
      <p:sp>
        <p:nvSpPr>
          <p:cNvPr id="501" name="Google Shape;501;p69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Eletrofotográfico (baseado em toner).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Jato de tinta (baseado em tinta).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Pequenas impressoras de mesa até grandes impressoras digitais de alto volume e alta velocidade.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502" name="Google Shape;502;p6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7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pt-BR"/>
              <a:t>Tipos de tinta</a:t>
            </a:r>
            <a:endParaRPr/>
          </a:p>
        </p:txBody>
      </p:sp>
      <p:sp>
        <p:nvSpPr>
          <p:cNvPr id="508" name="Google Shape;508;p70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509" name="Google Shape;509;p7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510" name="Google Shape;510;p70"/>
          <p:cNvPicPr preferRelativeResize="0"/>
          <p:nvPr/>
        </p:nvPicPr>
        <p:blipFill rotWithShape="1">
          <a:blip r:embed="rId3">
            <a:alphaModFix/>
          </a:blip>
          <a:srcRect b="0" l="-730" r="730" t="0"/>
          <a:stretch/>
        </p:blipFill>
        <p:spPr>
          <a:xfrm>
            <a:off x="593525" y="1152475"/>
            <a:ext cx="7841862" cy="346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7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pt-BR"/>
              <a:t>Sistemas de uso de tintas para impressão colorida</a:t>
            </a:r>
            <a:endParaRPr/>
          </a:p>
        </p:txBody>
      </p:sp>
      <p:sp>
        <p:nvSpPr>
          <p:cNvPr id="516" name="Google Shape;516;p7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Four-pass system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Single-pass tandem system</a:t>
            </a:r>
            <a:endParaRPr/>
          </a:p>
        </p:txBody>
      </p:sp>
      <p:sp>
        <p:nvSpPr>
          <p:cNvPr id="517" name="Google Shape;517;p7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Formato dos dados gráficos</a:t>
            </a:r>
            <a:endParaRPr/>
          </a:p>
        </p:txBody>
      </p:sp>
      <p:sp>
        <p:nvSpPr>
          <p:cNvPr id="104" name="Google Shape;104;p18"/>
          <p:cNvSpPr txBox="1"/>
          <p:nvPr>
            <p:ph idx="1" type="body"/>
          </p:nvPr>
        </p:nvSpPr>
        <p:spPr>
          <a:xfrm>
            <a:off x="311700" y="1266325"/>
            <a:ext cx="42603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pt-BR"/>
              <a:t>Vetorial</a:t>
            </a:r>
            <a:r>
              <a:rPr lang="pt-BR"/>
              <a:t>	</a:t>
            </a:r>
            <a:endParaRPr/>
          </a:p>
          <a:p>
            <a:pPr indent="-330200" lvl="1" marL="914400" rtl="0" algn="l">
              <a:spcBef>
                <a:spcPts val="1000"/>
              </a:spcBef>
              <a:spcAft>
                <a:spcPts val="0"/>
              </a:spcAft>
              <a:buSzPts val="1600"/>
              <a:buChar char="○"/>
            </a:pPr>
            <a:r>
              <a:rPr lang="pt-BR" sz="1600"/>
              <a:t>Coordenadas</a:t>
            </a:r>
            <a:endParaRPr sz="1600"/>
          </a:p>
          <a:p>
            <a:pPr indent="-330200" lvl="1" marL="914400" rtl="0" algn="l">
              <a:spcBef>
                <a:spcPts val="1000"/>
              </a:spcBef>
              <a:spcAft>
                <a:spcPts val="0"/>
              </a:spcAft>
              <a:buSzPts val="1600"/>
              <a:buChar char="○"/>
            </a:pPr>
            <a:r>
              <a:rPr lang="pt-BR" sz="1600"/>
              <a:t>Pontos, Curvas, </a:t>
            </a:r>
            <a:r>
              <a:rPr lang="pt-BR" sz="1600"/>
              <a:t>Superfícies</a:t>
            </a:r>
            <a:r>
              <a:rPr lang="pt-BR" sz="1600"/>
              <a:t> (Geometria)</a:t>
            </a:r>
            <a:endParaRPr sz="1600"/>
          </a:p>
          <a:p>
            <a:pPr indent="-330200" lvl="1" marL="914400" rtl="0" algn="l">
              <a:spcBef>
                <a:spcPts val="1000"/>
              </a:spcBef>
              <a:spcAft>
                <a:spcPts val="0"/>
              </a:spcAft>
              <a:buSzPts val="1600"/>
              <a:buChar char="○"/>
            </a:pPr>
            <a:r>
              <a:rPr lang="pt-BR" sz="1600"/>
              <a:t>Computação</a:t>
            </a:r>
            <a:endParaRPr sz="1600"/>
          </a:p>
          <a:p>
            <a:pPr indent="-330200" lvl="2" marL="1371600" rtl="0" algn="l">
              <a:spcBef>
                <a:spcPts val="1000"/>
              </a:spcBef>
              <a:spcAft>
                <a:spcPts val="0"/>
              </a:spcAft>
              <a:buSzPts val="1600"/>
              <a:buChar char="■"/>
            </a:pPr>
            <a:r>
              <a:rPr lang="pt-BR" sz="1600"/>
              <a:t>N-Vetores</a:t>
            </a:r>
            <a:endParaRPr sz="1600"/>
          </a:p>
          <a:p>
            <a:pPr indent="-330200" lvl="2" marL="1371600" rtl="0" algn="l">
              <a:spcBef>
                <a:spcPts val="1000"/>
              </a:spcBef>
              <a:spcAft>
                <a:spcPts val="0"/>
              </a:spcAft>
              <a:buSzPts val="1600"/>
              <a:buChar char="■"/>
            </a:pPr>
            <a:r>
              <a:rPr lang="pt-BR" sz="1600"/>
              <a:t>Operações de Ponto </a:t>
            </a:r>
            <a:r>
              <a:rPr lang="pt-BR" sz="1600"/>
              <a:t>F</a:t>
            </a:r>
            <a:r>
              <a:rPr lang="pt-BR" sz="1600"/>
              <a:t>lutuante</a:t>
            </a:r>
            <a:endParaRPr sz="1600"/>
          </a:p>
          <a:p>
            <a:pPr indent="0" lvl="0" marL="0" rtl="0" algn="l">
              <a:spcBef>
                <a:spcPts val="10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06" name="Google Shape;106;p18"/>
          <p:cNvSpPr txBox="1"/>
          <p:nvPr>
            <p:ph idx="1" type="body"/>
          </p:nvPr>
        </p:nvSpPr>
        <p:spPr>
          <a:xfrm>
            <a:off x="4529550" y="1266325"/>
            <a:ext cx="42603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pt-BR"/>
              <a:t>Raster</a:t>
            </a:r>
            <a:r>
              <a:rPr lang="pt-BR"/>
              <a:t>	</a:t>
            </a:r>
            <a:endParaRPr/>
          </a:p>
          <a:p>
            <a:pPr indent="-330200" lvl="1" marL="914400" rtl="0" algn="l">
              <a:spcBef>
                <a:spcPts val="1000"/>
              </a:spcBef>
              <a:spcAft>
                <a:spcPts val="0"/>
              </a:spcAft>
              <a:buSzPts val="1600"/>
              <a:buChar char="○"/>
            </a:pPr>
            <a:r>
              <a:rPr lang="pt-BR" sz="1600"/>
              <a:t>Matriz</a:t>
            </a:r>
            <a:endParaRPr sz="1600"/>
          </a:p>
          <a:p>
            <a:pPr indent="-330200" lvl="1" marL="914400" rtl="0" algn="l">
              <a:spcBef>
                <a:spcPts val="1000"/>
              </a:spcBef>
              <a:spcAft>
                <a:spcPts val="0"/>
              </a:spcAft>
              <a:buSzPts val="1600"/>
              <a:buChar char="○"/>
            </a:pPr>
            <a:r>
              <a:rPr lang="pt-BR" sz="1600"/>
              <a:t>Pixel / Intensidade (imagem)</a:t>
            </a:r>
            <a:endParaRPr sz="1600"/>
          </a:p>
          <a:p>
            <a:pPr indent="-330200" lvl="1" marL="914400" rtl="0" algn="l">
              <a:spcBef>
                <a:spcPts val="1000"/>
              </a:spcBef>
              <a:spcAft>
                <a:spcPts val="0"/>
              </a:spcAft>
              <a:buSzPts val="1600"/>
              <a:buChar char="○"/>
            </a:pPr>
            <a:r>
              <a:rPr lang="pt-BR" sz="1600"/>
              <a:t>Computação</a:t>
            </a:r>
            <a:endParaRPr sz="1600"/>
          </a:p>
          <a:p>
            <a:pPr indent="0" lvl="0" marL="9144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b="1" lang="pt-BR"/>
              <a:t>Grandes Matrizes</a:t>
            </a:r>
            <a:endParaRPr b="1"/>
          </a:p>
          <a:p>
            <a:pPr indent="-330200" lvl="1" marL="914400" rtl="0" algn="l">
              <a:spcBef>
                <a:spcPts val="1000"/>
              </a:spcBef>
              <a:spcAft>
                <a:spcPts val="0"/>
              </a:spcAft>
              <a:buSzPts val="1600"/>
              <a:buChar char="○"/>
            </a:pPr>
            <a:r>
              <a:rPr lang="pt-BR" sz="1600"/>
              <a:t>Operações com inteiros</a:t>
            </a:r>
            <a:endParaRPr sz="1600"/>
          </a:p>
          <a:p>
            <a:pPr indent="0" lvl="0" marL="0" rtl="0" algn="l">
              <a:spcBef>
                <a:spcPts val="10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7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523" name="Google Shape;523;p72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524" name="Google Shape;524;p7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525" name="Google Shape;525;p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82988" y="1098575"/>
            <a:ext cx="7178025" cy="3470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7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pt-BR"/>
              <a:t>Pontilhamento (Dithering)</a:t>
            </a:r>
            <a:endParaRPr/>
          </a:p>
        </p:txBody>
      </p:sp>
      <p:sp>
        <p:nvSpPr>
          <p:cNvPr id="531" name="Google Shape;531;p73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Padrão de pontos usado para simular uma cor ou sombra de uma imagem, ou seja, criar a ilusão de tons e cores que não podem ser reproduzidos fisicamente.</a:t>
            </a:r>
            <a:endParaRPr/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Halftone </a:t>
            </a:r>
            <a:endParaRPr/>
          </a:p>
        </p:txBody>
      </p:sp>
      <p:sp>
        <p:nvSpPr>
          <p:cNvPr id="532" name="Google Shape;532;p7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533" name="Google Shape;533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58476" y="2017725"/>
            <a:ext cx="3773825" cy="255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7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pt-BR"/>
              <a:t>Funcionamento padrão</a:t>
            </a:r>
            <a:endParaRPr/>
          </a:p>
        </p:txBody>
      </p:sp>
      <p:sp>
        <p:nvSpPr>
          <p:cNvPr id="539" name="Google Shape;539;p7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540" name="Google Shape;540;p7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541" name="Google Shape;541;p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6075" y="1152475"/>
            <a:ext cx="7411850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7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pt-BR"/>
              <a:t>Tipos de impressoras digitais</a:t>
            </a:r>
            <a:endParaRPr/>
          </a:p>
        </p:txBody>
      </p:sp>
      <p:sp>
        <p:nvSpPr>
          <p:cNvPr id="547" name="Google Shape;547;p75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Impressora a jato de tinta (Inkjet) 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Impressora por sublimação de tinta (Dye-sub) 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Impressora a laser 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Impressora a LED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Impressora térmica 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Impressora de tinta sólida 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Impressora matriz de ponto (Dot matrix)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Impressora 3D </a:t>
            </a:r>
            <a:endParaRPr/>
          </a:p>
        </p:txBody>
      </p:sp>
      <p:sp>
        <p:nvSpPr>
          <p:cNvPr id="548" name="Google Shape;548;p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7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pt-BR"/>
              <a:t>Impressora Inkjet</a:t>
            </a:r>
            <a:endParaRPr/>
          </a:p>
        </p:txBody>
      </p:sp>
      <p:sp>
        <p:nvSpPr>
          <p:cNvPr id="554" name="Google Shape;554;p76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Gotas de tinta são lançadas no substrato em um padrão muito preciso atráves da cabeça de impressão.</a:t>
            </a:r>
            <a:endParaRPr/>
          </a:p>
          <a:p>
            <a:pPr indent="-342900" lvl="0" marL="457200" marR="3563044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Avanço - maior resolução, cores mais precisas e, em geral, fidelidade visual mais precisa ao original.</a:t>
            </a:r>
            <a:endParaRPr/>
          </a:p>
          <a:p>
            <a:pPr indent="0" lvl="0" marL="457200" marR="3018752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555" name="Google Shape;555;p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556" name="Google Shape;556;p76"/>
          <p:cNvPicPr preferRelativeResize="0"/>
          <p:nvPr/>
        </p:nvPicPr>
        <p:blipFill rotWithShape="1">
          <a:blip r:embed="rId3">
            <a:alphaModFix/>
          </a:blip>
          <a:srcRect b="0" l="0" r="26718" t="0"/>
          <a:stretch/>
        </p:blipFill>
        <p:spPr>
          <a:xfrm>
            <a:off x="5315900" y="1614850"/>
            <a:ext cx="3516401" cy="2954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7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562" name="Google Shape;562;p77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85000" lnSpcReduction="10000"/>
          </a:bodyPr>
          <a:lstStyle/>
          <a:p>
            <a:pPr indent="-325755" lvl="0" marL="457200" marR="3018752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pt-BR"/>
              <a:t>Método mais comum - drop-on-demand (DOD). </a:t>
            </a:r>
            <a:endParaRPr/>
          </a:p>
          <a:p>
            <a:pPr indent="-304165" lvl="1" marL="914400" marR="3018752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pt-BR"/>
              <a:t>Dispara cada gota individual de tinta quando necessário (sob demanda).</a:t>
            </a:r>
            <a:endParaRPr/>
          </a:p>
          <a:p>
            <a:pPr indent="-304165" lvl="1" marL="914400" marR="3018752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pt-BR"/>
              <a:t>Dois tipos: piezoelétrico ou térmico.</a:t>
            </a:r>
            <a:endParaRPr/>
          </a:p>
          <a:p>
            <a:pPr indent="-304163" lvl="2" marL="1371600" marR="3018752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■"/>
            </a:pPr>
            <a:r>
              <a:rPr lang="pt-BR"/>
              <a:t>Piezoelétrico - contêm uma pequena membrana flexível, ou diafragma, que se move para cima e para baixo para esguichar a tinta do injetor de impressão. A pressão causada pela flexão do material piezoelétrico é muito precisa, permitindo que uma ou várias gotas atinjam o substrato com precisão.</a:t>
            </a:r>
            <a:endParaRPr/>
          </a:p>
          <a:p>
            <a:pPr indent="-304163" lvl="2" marL="1371600" marR="3018752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■"/>
            </a:pPr>
            <a:r>
              <a:rPr lang="pt-BR"/>
              <a:t>Térmico - cada cabeçote contém um reservatório especial que é delimitado por um elemento de aquecimento. Quando a corrente é passada através do elemento de aquecimento, ela faz com que a tinta se expanda rapidamente, ejetando do bico para pousar no substrato em uma determinada posição. </a:t>
            </a:r>
            <a:endParaRPr/>
          </a:p>
        </p:txBody>
      </p:sp>
      <p:sp>
        <p:nvSpPr>
          <p:cNvPr id="563" name="Google Shape;563;p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564" name="Google Shape;564;p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86300" y="1592775"/>
            <a:ext cx="3046000" cy="297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7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pt-BR"/>
              <a:t>Impressora a Laser</a:t>
            </a:r>
            <a:endParaRPr/>
          </a:p>
        </p:txBody>
      </p:sp>
      <p:sp>
        <p:nvSpPr>
          <p:cNvPr id="570" name="Google Shape;570;p78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43300" wrap="square" tIns="91425">
            <a:normAutofit/>
          </a:bodyPr>
          <a:lstStyle/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Parecidas com fotocopiadoras e utilizam a mesma tecnologia base.</a:t>
            </a:r>
            <a:endParaRPr/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Primeiras impressoras a laser foram construídas através de fotocopiadoras modificadas.</a:t>
            </a:r>
            <a:endParaRPr/>
          </a:p>
          <a:p>
            <a:pPr indent="-342900" lvl="0" marL="457200" marR="3339112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Produz texto e gráficos de alta qualidade (e fotografias de qualidade moderada) passando repetidamente um feixe de laser para frente e para trás sobre um cilindro carregado negativamente denominado "tambor" para definir uma imagem com carga diferencial.</a:t>
            </a:r>
            <a:endParaRPr/>
          </a:p>
        </p:txBody>
      </p:sp>
      <p:sp>
        <p:nvSpPr>
          <p:cNvPr id="571" name="Google Shape;571;p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572" name="Google Shape;572;p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63925" y="2211025"/>
            <a:ext cx="3368375" cy="235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7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578" name="Google Shape;578;p79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O tambor coleta seletivamente tinta em pó eletricamente carregada (toner) e transfere a imagem para o papel, que é então aquecido para fundir permanentemente o texto, a imagem ou ambos no papel.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Carga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Exposição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Revelação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Transferência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Fixação</a:t>
            </a:r>
            <a:endParaRPr/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Limpeza e recarga</a:t>
            </a:r>
            <a:endParaRPr/>
          </a:p>
        </p:txBody>
      </p:sp>
      <p:sp>
        <p:nvSpPr>
          <p:cNvPr id="579" name="Google Shape;579;p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580" name="Google Shape;580;p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30250" y="2300475"/>
            <a:ext cx="3502050" cy="2362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8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pt-BR"/>
              <a:t>Inkjet x Laser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586" name="Google Shape;586;p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graphicFrame>
        <p:nvGraphicFramePr>
          <p:cNvPr id="587" name="Google Shape;587;p80"/>
          <p:cNvGraphicFramePr/>
          <p:nvPr/>
        </p:nvGraphicFramePr>
        <p:xfrm>
          <a:off x="952500" y="1434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{59601D00-3E8B-4F52-BC2C-94B89C154B9A}</a:tableStyleId>
              </a:tblPr>
              <a:tblGrid>
                <a:gridCol w="2413000"/>
                <a:gridCol w="2413000"/>
                <a:gridCol w="2413000"/>
              </a:tblGrid>
              <a:tr h="381000">
                <a:tc rowSpan="5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t/>
                      </a:r>
                      <a:endParaRPr sz="1700" u="none" cap="none" strike="noStrike">
                        <a:solidFill>
                          <a:schemeClr val="accent3"/>
                        </a:solidFill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t/>
                      </a:r>
                      <a:endParaRPr sz="1300" u="none" cap="none" strike="noStrike">
                        <a:solidFill>
                          <a:schemeClr val="accent3"/>
                        </a:solidFill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b="1" lang="pt-BR" sz="1700" u="none" cap="none" strike="noStrike">
                          <a:solidFill>
                            <a:schemeClr val="accent4"/>
                          </a:solidFill>
                        </a:rPr>
                        <a:t>Vantagens</a:t>
                      </a:r>
                      <a:endParaRPr b="1" sz="1700" u="none" cap="none" strike="noStrike">
                        <a:solidFill>
                          <a:schemeClr val="accent4"/>
                        </a:solidFill>
                      </a:endParaRPr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pt-BR" sz="1600" u="none" cap="none" strike="noStrike">
                          <a:solidFill>
                            <a:schemeClr val="accent4"/>
                          </a:solidFill>
                        </a:rPr>
                        <a:t>Laser</a:t>
                      </a:r>
                      <a:endParaRPr b="1" sz="1600" u="none" cap="none" strike="noStrike">
                        <a:solidFill>
                          <a:schemeClr val="accent4"/>
                        </a:solidFill>
                      </a:endParaRPr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pt-BR" sz="1600" u="none" cap="none" strike="noStrike">
                          <a:solidFill>
                            <a:schemeClr val="accent4"/>
                          </a:solidFill>
                        </a:rPr>
                        <a:t>Jato de tinta</a:t>
                      </a:r>
                      <a:endParaRPr b="1" sz="1600" u="none" cap="none" strike="noStrike">
                        <a:solidFill>
                          <a:schemeClr val="accent4"/>
                        </a:solidFill>
                      </a:endParaRPr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>
                          <a:solidFill>
                            <a:schemeClr val="lt2"/>
                          </a:solidFill>
                        </a:rPr>
                        <a:t>Longa vida útil</a:t>
                      </a:r>
                      <a:endParaRPr sz="1400" u="none" cap="none" strike="noStrike"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>
                          <a:solidFill>
                            <a:schemeClr val="lt2"/>
                          </a:solidFill>
                        </a:rPr>
                        <a:t>Baixo custo (máquina)</a:t>
                      </a:r>
                      <a:endParaRPr sz="1400" u="none" cap="none" strike="noStrike"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>
                          <a:solidFill>
                            <a:schemeClr val="lt2"/>
                          </a:solidFill>
                        </a:rPr>
                        <a:t>Velocidade de impressão rápida</a:t>
                      </a:r>
                      <a:endParaRPr sz="1400" u="none" cap="none" strike="noStrike"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>
                          <a:solidFill>
                            <a:schemeClr val="lt2"/>
                          </a:solidFill>
                        </a:rPr>
                        <a:t>Boa para impressão de fotos</a:t>
                      </a:r>
                      <a:endParaRPr sz="1400" u="none" cap="none" strike="noStrike"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>
                          <a:solidFill>
                            <a:schemeClr val="lt2"/>
                          </a:solidFill>
                        </a:rPr>
                        <a:t>Adequado para impressão em massa, baixo custo</a:t>
                      </a:r>
                      <a:endParaRPr sz="1400" u="none" cap="none" strike="noStrike"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>
                          <a:solidFill>
                            <a:schemeClr val="lt2"/>
                          </a:solidFill>
                        </a:rPr>
                        <a:t>Fácil uso</a:t>
                      </a:r>
                      <a:endParaRPr sz="1400" u="none" cap="none" strike="noStrike"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>
                          <a:solidFill>
                            <a:schemeClr val="lt2"/>
                          </a:solidFill>
                        </a:rPr>
                        <a:t>Impressões de alta qualidade</a:t>
                      </a:r>
                      <a:endParaRPr sz="1400" u="none" cap="none" strike="noStrike"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>
                          <a:solidFill>
                            <a:schemeClr val="lt2"/>
                          </a:solidFill>
                        </a:rPr>
                        <a:t>Adequada para pequenas impressões</a:t>
                      </a:r>
                      <a:endParaRPr sz="1400" u="none" cap="none" strike="noStrike"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8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pt-BR"/>
              <a:t>Inkjet x Laser</a:t>
            </a:r>
            <a:endParaRPr/>
          </a:p>
        </p:txBody>
      </p:sp>
      <p:sp>
        <p:nvSpPr>
          <p:cNvPr id="593" name="Google Shape;593;p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graphicFrame>
        <p:nvGraphicFramePr>
          <p:cNvPr id="594" name="Google Shape;594;p81"/>
          <p:cNvGraphicFramePr/>
          <p:nvPr/>
        </p:nvGraphicFramePr>
        <p:xfrm>
          <a:off x="891275" y="1277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{59601D00-3E8B-4F52-BC2C-94B89C154B9A}</a:tableStyleId>
              </a:tblPr>
              <a:tblGrid>
                <a:gridCol w="2413000"/>
                <a:gridCol w="2413000"/>
                <a:gridCol w="2413000"/>
              </a:tblGrid>
              <a:tr h="381000">
                <a:tc rowSpan="5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t/>
                      </a:r>
                      <a:endParaRPr b="1" sz="1700" u="none" cap="none" strike="noStrike">
                        <a:solidFill>
                          <a:schemeClr val="accent3"/>
                        </a:solidFill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t/>
                      </a:r>
                      <a:endParaRPr b="1" sz="1700" u="none" cap="none" strike="noStrike">
                        <a:solidFill>
                          <a:schemeClr val="accent3"/>
                        </a:solidFill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t/>
                      </a:r>
                      <a:endParaRPr b="1" sz="1700" u="none" cap="none" strike="noStrike">
                        <a:solidFill>
                          <a:schemeClr val="accent4"/>
                        </a:solidFill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t/>
                      </a:r>
                      <a:endParaRPr b="1" sz="1700" u="none" cap="none" strike="noStrike">
                        <a:solidFill>
                          <a:schemeClr val="accent4"/>
                        </a:solidFill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t/>
                      </a:r>
                      <a:endParaRPr b="1" sz="1700" u="none" cap="none" strike="noStrike">
                        <a:solidFill>
                          <a:schemeClr val="accent4"/>
                        </a:solidFill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b="1" lang="pt-BR" sz="1700" u="none" cap="none" strike="noStrike">
                          <a:solidFill>
                            <a:schemeClr val="accent4"/>
                          </a:solidFill>
                        </a:rPr>
                        <a:t>Desvantagens</a:t>
                      </a:r>
                      <a:endParaRPr b="1" sz="1700" u="none" cap="none" strike="noStrike">
                        <a:solidFill>
                          <a:schemeClr val="accent4"/>
                        </a:solidFill>
                      </a:endParaRPr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pt-BR" sz="1600" u="none" cap="none" strike="noStrike">
                          <a:solidFill>
                            <a:schemeClr val="accent4"/>
                          </a:solidFill>
                        </a:rPr>
                        <a:t>Laser</a:t>
                      </a:r>
                      <a:endParaRPr b="1" sz="1600" u="none" cap="none" strike="noStrike">
                        <a:solidFill>
                          <a:schemeClr val="accent4"/>
                        </a:solidFill>
                      </a:endParaRPr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pt-BR" sz="1600" u="none" cap="none" strike="noStrike">
                          <a:solidFill>
                            <a:schemeClr val="accent4"/>
                          </a:solidFill>
                        </a:rPr>
                        <a:t>Jato de tinta</a:t>
                      </a:r>
                      <a:endParaRPr b="1" sz="1600" u="none" cap="none" strike="noStrike">
                        <a:solidFill>
                          <a:schemeClr val="accent4"/>
                        </a:solidFill>
                      </a:endParaRPr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>
                          <a:solidFill>
                            <a:schemeClr val="lt2"/>
                          </a:solidFill>
                        </a:rPr>
                        <a:t>Custo de investimento inicial alto</a:t>
                      </a:r>
                      <a:endParaRPr sz="1400" u="none" cap="none" strike="noStrike"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>
                          <a:solidFill>
                            <a:schemeClr val="lt2"/>
                          </a:solidFill>
                        </a:rPr>
                        <a:t>Velocidade de impressão baixa</a:t>
                      </a:r>
                      <a:endParaRPr sz="1400" u="none" cap="none" strike="noStrike"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>
                          <a:solidFill>
                            <a:schemeClr val="lt2"/>
                          </a:solidFill>
                        </a:rPr>
                        <a:t>Cartuchos de toner coloridos são caros</a:t>
                      </a:r>
                      <a:endParaRPr sz="1400" u="none" cap="none" strike="noStrike"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>
                          <a:solidFill>
                            <a:schemeClr val="lt2"/>
                          </a:solidFill>
                        </a:rPr>
                        <a:t>A cabeça de impressão é menos durável, sujeita a entupimento e danos </a:t>
                      </a:r>
                      <a:endParaRPr sz="1400" u="none" cap="none" strike="noStrike"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>
                          <a:solidFill>
                            <a:schemeClr val="lt2"/>
                          </a:solidFill>
                        </a:rPr>
                        <a:t>Toner é prejudicial para humanos</a:t>
                      </a:r>
                      <a:endParaRPr sz="1400" u="none" cap="none" strike="noStrike"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>
                          <a:solidFill>
                            <a:schemeClr val="lt2"/>
                          </a:solidFill>
                        </a:rPr>
                        <a:t>Cartuchos de tinta de reposição caros       </a:t>
                      </a:r>
                      <a:endParaRPr sz="1400" u="none" cap="none" strike="noStrike"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>
                          <a:solidFill>
                            <a:schemeClr val="lt2"/>
                          </a:solidFill>
                        </a:rPr>
                        <a:t>Poluição do ambiente, além de liberar ozônio</a:t>
                      </a:r>
                      <a:endParaRPr sz="1400" u="none" cap="none" strike="noStrike"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>
                          <a:solidFill>
                            <a:schemeClr val="lt2"/>
                          </a:solidFill>
                        </a:rPr>
                        <a:t>Vazamento de tinta</a:t>
                      </a:r>
                      <a:endParaRPr sz="1400" u="none" cap="none" strike="noStrike"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Formato dos dados gráficos</a:t>
            </a:r>
            <a:endParaRPr/>
          </a:p>
        </p:txBody>
      </p:sp>
      <p:sp>
        <p:nvSpPr>
          <p:cNvPr id="112" name="Google Shape;112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13" name="Google Shape;11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6889" y="1212850"/>
            <a:ext cx="3403825" cy="328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3288" y="1212850"/>
            <a:ext cx="3403825" cy="3288721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9"/>
          <p:cNvSpPr txBox="1"/>
          <p:nvPr/>
        </p:nvSpPr>
        <p:spPr>
          <a:xfrm>
            <a:off x="1218813" y="449365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/>
              <a:t>Objeto Vetorial</a:t>
            </a:r>
            <a:endParaRPr b="1"/>
          </a:p>
        </p:txBody>
      </p:sp>
      <p:sp>
        <p:nvSpPr>
          <p:cNvPr id="116" name="Google Shape;116;p19"/>
          <p:cNvSpPr txBox="1"/>
          <p:nvPr/>
        </p:nvSpPr>
        <p:spPr>
          <a:xfrm>
            <a:off x="4925200" y="45620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/>
              <a:t>Objeto Matricial</a:t>
            </a:r>
            <a:endParaRPr b="1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8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pt-BR"/>
              <a:t>Referências</a:t>
            </a:r>
            <a:endParaRPr/>
          </a:p>
        </p:txBody>
      </p:sp>
      <p:sp>
        <p:nvSpPr>
          <p:cNvPr id="600" name="Google Shape;600;p82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10000"/>
          </a:bodyPr>
          <a:lstStyle/>
          <a:p>
            <a:pPr indent="-30861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pt-BR"/>
              <a:t>6.1 Introduction – Graphic Design and Print Production Fundamentals. Disponível em: &lt;https://opentextbc.ca/graphicdesign/chapter/6-1-introduction/&gt;. Acesso em: 13 abr. 2021. </a:t>
            </a:r>
            <a:endParaRPr/>
          </a:p>
          <a:p>
            <a:pPr indent="-30861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pt-BR"/>
              <a:t>Halftone Printing: The History of Making Pictures from Dots | Publicide Inc. Disponível em: &lt;https://publicide.com/halftone/&gt;. Acesso em: 13 abr. 2021. </a:t>
            </a:r>
            <a:endParaRPr/>
          </a:p>
          <a:p>
            <a:pPr indent="-30861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pt-BR"/>
              <a:t>How does a printer work? | Printerbase News Blog. Disponível em: &lt;https://www.printerbase.co.uk/news/how-does-a-printer-work/&gt;. Acesso em: 13 abr. 2021. </a:t>
            </a:r>
            <a:endParaRPr/>
          </a:p>
          <a:p>
            <a:pPr indent="-30861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pt-BR"/>
              <a:t>How Does an Inkjet Printer Create All the Different Colors? | Wonderopolis. Disponível em: &lt;https://www.wonderopolis.org/wonder/how-does-an-inkjet-printer-create-all-the-different-colors&gt;. Acesso em: 13 abr. 2021. </a:t>
            </a:r>
            <a:endParaRPr/>
          </a:p>
          <a:p>
            <a:pPr indent="-30861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pt-BR"/>
              <a:t>Modern Printing In The Home And Business | Infographic Blog | Infographic Submissions, Infographic Reviews. Disponível em: &lt;http://www.infographicblog.co.uk/modern-printing-in-the-home-and-business&gt;. Acesso em: 13 abr. 2021. </a:t>
            </a:r>
            <a:endParaRPr/>
          </a:p>
          <a:p>
            <a:pPr indent="-30861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pt-BR"/>
              <a:t>Printing Fundamentals | I/O Ports and Devices | Pearson IT Certification. Disponível em: &lt;https://www.pearsonitcertification.com/articles/article.aspx?p=1681059&amp;seqNum=5&gt;. Acesso em: 13 abr. 2021. </a:t>
            </a:r>
            <a:endParaRPr/>
          </a:p>
        </p:txBody>
      </p:sp>
      <p:sp>
        <p:nvSpPr>
          <p:cNvPr id="601" name="Google Shape;601;p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8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pt-BR"/>
              <a:t>Referências</a:t>
            </a:r>
            <a:endParaRPr/>
          </a:p>
        </p:txBody>
      </p:sp>
      <p:sp>
        <p:nvSpPr>
          <p:cNvPr id="607" name="Google Shape;607;p83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-30861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pt-BR"/>
              <a:t>Advantages and disadvantages of laser printers and inkjet printers. Disponível em: &lt;https://www.v4ink.com/Advantages-and-disadvantages-of-laser-printers-and-inkjet-printers&gt;. Acesso em: 13 abr. 2021. </a:t>
            </a:r>
            <a:endParaRPr/>
          </a:p>
          <a:p>
            <a:pPr indent="-30861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pt-BR"/>
              <a:t>Digital Printing vs Offset Printing. Disponível em: &lt;https://www.printingforless.com/Digital-Printing-Explained.html&gt;. Acesso em: 13 abr. 2021. </a:t>
            </a:r>
            <a:endParaRPr/>
          </a:p>
          <a:p>
            <a:pPr indent="-30861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pt-BR"/>
              <a:t>Teach ICT - GCSE ICT - dispositivos de saída. Disponível em: &lt;https://www.teach-ict.com/gcse_new/computer%20systems/output_devices/miniweb/pg5.htm&gt;. Acesso em: 13 abr. 2021.  </a:t>
            </a:r>
            <a:endParaRPr/>
          </a:p>
          <a:p>
            <a:pPr indent="-30861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pt-BR"/>
              <a:t>Adjusting Print Quality. Disponível em: &lt;http://support.ricoh.com/bb_v1oi/pub_e/oi_view/0001032/0001032509/view/OP_GUIDE/unv/0188.htm&gt;. Acesso em: 13 abr. 2021.</a:t>
            </a:r>
            <a:endParaRPr/>
          </a:p>
          <a:p>
            <a:pPr indent="-30861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pt-BR"/>
              <a:t>Printing Lingo: What is 4-Color Process Printing? | Formax Printing. Disponível em: &lt;https://www.formaxprinting.com/blog/2018/09/printing-lingo-what-is-4-color-process-printing/&gt;. Acesso em: 13 abr. 2021. </a:t>
            </a:r>
            <a:endParaRPr/>
          </a:p>
          <a:p>
            <a:pPr indent="-30861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pt-BR"/>
              <a:t>Printing Processes and Technology - OpenWetWare. Disponível em: &lt;https://openwetware.org/wiki/Printing_Processes_and_Technology&gt;. Acesso em: 13 abr. 2021.  </a:t>
            </a:r>
            <a:endParaRPr/>
          </a:p>
        </p:txBody>
      </p:sp>
      <p:sp>
        <p:nvSpPr>
          <p:cNvPr id="608" name="Google Shape;608;p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8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92592"/>
              <a:buNone/>
            </a:pPr>
            <a:r>
              <a:rPr lang="pt-BR"/>
              <a:t>Idéia Básica</a:t>
            </a:r>
            <a:endParaRPr/>
          </a:p>
        </p:txBody>
      </p:sp>
      <p:sp>
        <p:nvSpPr>
          <p:cNvPr id="614" name="Google Shape;614;p8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lfa Slab One"/>
              <a:buChar char="●"/>
            </a:pPr>
            <a:r>
              <a:rPr lang="pt-BR">
                <a:latin typeface="Alfa Slab One"/>
                <a:ea typeface="Alfa Slab One"/>
                <a:cs typeface="Alfa Slab One"/>
                <a:sym typeface="Alfa Slab One"/>
              </a:rPr>
              <a:t>Prototipagem rápida</a:t>
            </a:r>
            <a:endParaRPr>
              <a:latin typeface="Alfa Slab One"/>
              <a:ea typeface="Alfa Slab One"/>
              <a:cs typeface="Alfa Slab One"/>
              <a:sym typeface="Alfa Slab One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lfa Slab One"/>
              <a:buChar char="●"/>
            </a:pPr>
            <a:r>
              <a:rPr lang="pt-BR">
                <a:latin typeface="Alfa Slab One"/>
                <a:ea typeface="Alfa Slab One"/>
                <a:cs typeface="Alfa Slab One"/>
                <a:sym typeface="Alfa Slab One"/>
              </a:rPr>
              <a:t>Modelo tridimensional</a:t>
            </a:r>
            <a:endParaRPr>
              <a:latin typeface="Alfa Slab One"/>
              <a:ea typeface="Alfa Slab One"/>
              <a:cs typeface="Alfa Slab One"/>
              <a:sym typeface="Alfa Slab One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lfa Slab One"/>
              <a:buChar char="●"/>
            </a:pPr>
            <a:r>
              <a:rPr lang="pt-BR">
                <a:latin typeface="Alfa Slab One"/>
                <a:ea typeface="Alfa Slab One"/>
                <a:cs typeface="Alfa Slab One"/>
                <a:sym typeface="Alfa Slab One"/>
              </a:rPr>
              <a:t>Camadas de material.</a:t>
            </a:r>
            <a:endParaRPr>
              <a:latin typeface="Alfa Slab One"/>
              <a:ea typeface="Alfa Slab One"/>
              <a:cs typeface="Alfa Slab One"/>
              <a:sym typeface="Alfa Slab One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8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92592"/>
              <a:buNone/>
            </a:pPr>
            <a:r>
              <a:rPr lang="pt-BR"/>
              <a:t>Idéia Básica</a:t>
            </a:r>
            <a:endParaRPr/>
          </a:p>
        </p:txBody>
      </p:sp>
      <p:sp>
        <p:nvSpPr>
          <p:cNvPr id="620" name="Google Shape;620;p85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>
                <a:latin typeface="Alfa Slab One"/>
                <a:ea typeface="Alfa Slab One"/>
                <a:cs typeface="Alfa Slab One"/>
                <a:sym typeface="Alfa Slab One"/>
              </a:rPr>
              <a:t>Um objeto é criado colocando camadas sucessivas de material até que o objeto seja criado. </a:t>
            </a:r>
            <a:endParaRPr>
              <a:latin typeface="Alfa Slab One"/>
              <a:ea typeface="Alfa Slab One"/>
              <a:cs typeface="Alfa Slab One"/>
              <a:sym typeface="Alfa Slab One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rPr lang="pt-BR">
                <a:latin typeface="Alfa Slab One"/>
                <a:ea typeface="Alfa Slab One"/>
                <a:cs typeface="Alfa Slab One"/>
                <a:sym typeface="Alfa Slab One"/>
              </a:rPr>
              <a:t>Cada uma dessas camadas pode ser vista como uma seção transversal horizontal finamente fatiada do objeto eventual.</a:t>
            </a:r>
            <a:endParaRPr>
              <a:latin typeface="Alfa Slab One"/>
              <a:ea typeface="Alfa Slab One"/>
              <a:cs typeface="Alfa Slab One"/>
              <a:sym typeface="Alfa Slab One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8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92592"/>
              <a:buNone/>
            </a:pPr>
            <a:r>
              <a:rPr lang="pt-BR"/>
              <a:t>Primeiros  Passos</a:t>
            </a:r>
            <a:endParaRPr/>
          </a:p>
        </p:txBody>
      </p:sp>
      <p:sp>
        <p:nvSpPr>
          <p:cNvPr id="626" name="Google Shape;626;p86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lfa Slab One"/>
              <a:buChar char="●"/>
            </a:pPr>
            <a:r>
              <a:rPr lang="pt-BR">
                <a:latin typeface="Alfa Slab One"/>
                <a:ea typeface="Alfa Slab One"/>
                <a:cs typeface="Alfa Slab One"/>
                <a:sym typeface="Alfa Slab One"/>
              </a:rPr>
              <a:t>Software de modelagem 3D </a:t>
            </a:r>
            <a:endParaRPr>
              <a:latin typeface="Alfa Slab One"/>
              <a:ea typeface="Alfa Slab One"/>
              <a:cs typeface="Alfa Slab One"/>
              <a:sym typeface="Alfa Slab One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lfa Slab One"/>
              <a:buChar char="●"/>
            </a:pPr>
            <a:r>
              <a:rPr lang="pt-BR">
                <a:latin typeface="Alfa Slab One"/>
                <a:ea typeface="Alfa Slab One"/>
                <a:cs typeface="Alfa Slab One"/>
                <a:sym typeface="Alfa Slab One"/>
              </a:rPr>
              <a:t>Scanner 3D</a:t>
            </a:r>
            <a:endParaRPr>
              <a:latin typeface="Alfa Slab One"/>
              <a:ea typeface="Alfa Slab One"/>
              <a:cs typeface="Alfa Slab One"/>
              <a:sym typeface="Alfa Slab One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pt-BR">
                <a:latin typeface="Alfa Slab One"/>
                <a:ea typeface="Alfa Slab One"/>
                <a:cs typeface="Alfa Slab One"/>
                <a:sym typeface="Alfa Slab One"/>
              </a:rPr>
              <a:t>Existem aplicativos de software no mercado que atendem a indústria aeroespacial ou de transporte, design de móveis ou tecidos e moda, entre muitos outros.</a:t>
            </a:r>
            <a:endParaRPr>
              <a:latin typeface="Alfa Slab One"/>
              <a:ea typeface="Alfa Slab One"/>
              <a:cs typeface="Alfa Slab One"/>
              <a:sym typeface="Alfa Slab One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latin typeface="Alfa Slab One"/>
              <a:ea typeface="Alfa Slab One"/>
              <a:cs typeface="Alfa Slab One"/>
              <a:sym typeface="Alfa Slab One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pic>
        <p:nvPicPr>
          <p:cNvPr id="627" name="Google Shape;627;p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66950" y="3498475"/>
            <a:ext cx="3240499" cy="99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8" name="Google Shape;628;p8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74200" y="3015125"/>
            <a:ext cx="3478826" cy="1956850"/>
          </a:xfrm>
          <a:prstGeom prst="rect">
            <a:avLst/>
          </a:prstGeom>
          <a:noFill/>
          <a:ln>
            <a:noFill/>
          </a:ln>
        </p:spPr>
      </p:pic>
      <p:sp>
        <p:nvSpPr>
          <p:cNvPr id="629" name="Google Shape;629;p86"/>
          <p:cNvSpPr txBox="1"/>
          <p:nvPr/>
        </p:nvSpPr>
        <p:spPr>
          <a:xfrm>
            <a:off x="1804250" y="4510275"/>
            <a:ext cx="1965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chemeClr val="dk2"/>
                </a:solidFill>
                <a:latin typeface="Alfa Slab One"/>
                <a:ea typeface="Alfa Slab One"/>
                <a:cs typeface="Alfa Slab One"/>
                <a:sym typeface="Alfa Slab One"/>
              </a:rPr>
              <a:t>R$0,00 /ano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0" name="Google Shape;630;p86"/>
          <p:cNvSpPr txBox="1"/>
          <p:nvPr/>
        </p:nvSpPr>
        <p:spPr>
          <a:xfrm>
            <a:off x="5933250" y="4510275"/>
            <a:ext cx="1965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chemeClr val="dk2"/>
                </a:solidFill>
                <a:latin typeface="Alfa Slab One"/>
                <a:ea typeface="Alfa Slab One"/>
                <a:cs typeface="Alfa Slab One"/>
                <a:sym typeface="Alfa Slab One"/>
              </a:rPr>
              <a:t>R$8.698 /ano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8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92592"/>
              <a:buNone/>
            </a:pPr>
            <a:r>
              <a:rPr lang="pt-BR"/>
              <a:t>Primeiros  Passos</a:t>
            </a:r>
            <a:endParaRPr/>
          </a:p>
        </p:txBody>
      </p:sp>
      <p:pic>
        <p:nvPicPr>
          <p:cNvPr id="636" name="Google Shape;636;p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4975" y="1101750"/>
            <a:ext cx="3240499" cy="99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7" name="Google Shape;637;p8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40050" y="2381953"/>
            <a:ext cx="3724013" cy="218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8" name="Google Shape;638;p8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948250" y="2440750"/>
            <a:ext cx="3995362" cy="2184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8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92592"/>
              <a:buNone/>
            </a:pPr>
            <a:r>
              <a:rPr lang="pt-BR"/>
              <a:t>Primeiros  Passos</a:t>
            </a:r>
            <a:endParaRPr/>
          </a:p>
        </p:txBody>
      </p:sp>
      <p:pic>
        <p:nvPicPr>
          <p:cNvPr id="644" name="Google Shape;644;p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4975" y="1101750"/>
            <a:ext cx="3240499" cy="9901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rte 1 da série de criação de um Troll otimizado pra engines de jogos utilizando Blender 2.8&#10;&#10;Nessa parte vemos um pouco de ferramentas que facilitam o trabalho de sculpting e algumas dicas pra criar uma boa base de personagem.&#10;_______________________________________________&#10;&#10;Facebook: http://fb.com/videovertigo.oficial&#10;Instagram: @video.vertigo" id="645" name="Google Shape;645;p88" title="Criando Personagem para Jogos com Blender - Parte 1: Sculpting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934000" y="1101750"/>
            <a:ext cx="4898300" cy="3673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8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92592"/>
              <a:buNone/>
            </a:pPr>
            <a:r>
              <a:rPr lang="pt-BR"/>
              <a:t>Primeiros  Passos</a:t>
            </a:r>
            <a:endParaRPr/>
          </a:p>
        </p:txBody>
      </p:sp>
      <p:pic>
        <p:nvPicPr>
          <p:cNvPr id="651" name="Google Shape;651;p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577875"/>
            <a:ext cx="3478826" cy="195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2" name="Google Shape;652;p8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0625" y="2408875"/>
            <a:ext cx="3935986" cy="221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3" name="Google Shape;653;p8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51173" y="2408875"/>
            <a:ext cx="4081126" cy="22140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9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92592"/>
              <a:buNone/>
            </a:pPr>
            <a:r>
              <a:rPr lang="pt-BR"/>
              <a:t>Primeiros  Passos</a:t>
            </a:r>
            <a:endParaRPr/>
          </a:p>
        </p:txBody>
      </p:sp>
      <p:sp>
        <p:nvSpPr>
          <p:cNvPr id="659" name="Google Shape;659;p90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pt-BR">
                <a:latin typeface="Alfa Slab One"/>
                <a:ea typeface="Alfa Slab One"/>
                <a:cs typeface="Alfa Slab One"/>
                <a:sym typeface="Alfa Slab One"/>
              </a:rPr>
              <a:t>Também é usado scanners 3D...</a:t>
            </a:r>
            <a:endParaRPr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pic>
        <p:nvPicPr>
          <p:cNvPr id="660" name="Google Shape;660;p9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28362" y="1871575"/>
            <a:ext cx="4087276" cy="3065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9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92592"/>
              <a:buNone/>
            </a:pPr>
            <a:r>
              <a:rPr lang="pt-BR"/>
              <a:t>Quais os matérias usados?</a:t>
            </a:r>
            <a:endParaRPr/>
          </a:p>
        </p:txBody>
      </p:sp>
      <p:sp>
        <p:nvSpPr>
          <p:cNvPr id="666" name="Google Shape;666;p9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>
                <a:latin typeface="Alfa Slab One"/>
                <a:ea typeface="Alfa Slab One"/>
                <a:cs typeface="Alfa Slab One"/>
                <a:sym typeface="Alfa Slab One"/>
              </a:rPr>
              <a:t>Uso Doméstico</a:t>
            </a:r>
            <a:endParaRPr>
              <a:latin typeface="Alfa Slab One"/>
              <a:ea typeface="Alfa Slab One"/>
              <a:cs typeface="Alfa Slab One"/>
              <a:sym typeface="Alfa Slab One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Alfa Slab One"/>
              <a:buChar char="●"/>
            </a:pPr>
            <a:r>
              <a:rPr lang="pt-BR">
                <a:latin typeface="Alfa Slab One"/>
                <a:ea typeface="Alfa Slab One"/>
                <a:cs typeface="Alfa Slab One"/>
                <a:sym typeface="Alfa Slab One"/>
              </a:rPr>
              <a:t>Plásticos sintéticos</a:t>
            </a:r>
            <a:endParaRPr>
              <a:latin typeface="Alfa Slab One"/>
              <a:ea typeface="Alfa Slab One"/>
              <a:cs typeface="Alfa Slab One"/>
              <a:sym typeface="Alfa Slab One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lfa Slab One"/>
              <a:buChar char="●"/>
            </a:pPr>
            <a:r>
              <a:rPr lang="pt-BR">
                <a:latin typeface="Alfa Slab One"/>
                <a:ea typeface="Alfa Slab One"/>
                <a:cs typeface="Alfa Slab One"/>
                <a:sym typeface="Alfa Slab One"/>
              </a:rPr>
              <a:t>Cerâmicas</a:t>
            </a:r>
            <a:endParaRPr>
              <a:latin typeface="Alfa Slab One"/>
              <a:ea typeface="Alfa Slab One"/>
              <a:cs typeface="Alfa Slab One"/>
              <a:sym typeface="Alfa Slab One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lfa Slab One"/>
              <a:buChar char="●"/>
            </a:pPr>
            <a:r>
              <a:rPr lang="pt-BR">
                <a:latin typeface="Alfa Slab One"/>
                <a:ea typeface="Alfa Slab One"/>
                <a:cs typeface="Alfa Slab One"/>
                <a:sym typeface="Alfa Slab One"/>
              </a:rPr>
              <a:t>Aço </a:t>
            </a:r>
            <a:endParaRPr>
              <a:latin typeface="Alfa Slab One"/>
              <a:ea typeface="Alfa Slab One"/>
              <a:cs typeface="Alfa Slab One"/>
              <a:sym typeface="Alfa Slab One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lfa Slab One"/>
              <a:buChar char="●"/>
            </a:pPr>
            <a:r>
              <a:rPr lang="pt-BR">
                <a:latin typeface="Alfa Slab One"/>
                <a:ea typeface="Alfa Slab One"/>
                <a:cs typeface="Alfa Slab One"/>
                <a:sym typeface="Alfa Slab One"/>
              </a:rPr>
              <a:t>Vidro</a:t>
            </a:r>
            <a:endParaRPr>
              <a:latin typeface="Alfa Slab One"/>
              <a:ea typeface="Alfa Slab One"/>
              <a:cs typeface="Alfa Slab One"/>
              <a:sym typeface="Alfa Slab One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pt-BR">
                <a:latin typeface="Alfa Slab One"/>
                <a:ea typeface="Alfa Slab One"/>
                <a:cs typeface="Alfa Slab One"/>
                <a:sym typeface="Alfa Slab One"/>
              </a:rPr>
              <a:t>Contexto industrial  Neste último caso, os materiais mais utilizados são o ácido polilático (PLA) biodegradável e a acrilonitrila butadieno estireno (ABS)</a:t>
            </a:r>
            <a:endParaRPr>
              <a:latin typeface="Alfa Slab One"/>
              <a:ea typeface="Alfa Slab One"/>
              <a:cs typeface="Alfa Slab One"/>
              <a:sym typeface="Alfa Slab One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rPr lang="pt-BR">
                <a:latin typeface="Alfa Slab One"/>
                <a:ea typeface="Alfa Slab One"/>
                <a:cs typeface="Alfa Slab One"/>
                <a:sym typeface="Alfa Slab One"/>
              </a:rPr>
              <a:t>Majoritariamente poliamida (por exemplo, nylon) em forma líquida ou em pó.</a:t>
            </a:r>
            <a:endParaRPr>
              <a:latin typeface="Alfa Slab One"/>
              <a:ea typeface="Alfa Slab One"/>
              <a:cs typeface="Alfa Slab One"/>
              <a:sym typeface="Alfa Slab One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Referências</a:t>
            </a:r>
            <a:endParaRPr/>
          </a:p>
        </p:txBody>
      </p:sp>
      <p:sp>
        <p:nvSpPr>
          <p:cNvPr id="122" name="Google Shape;122;p20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ANGEL, Edward et al. </a:t>
            </a:r>
            <a:r>
              <a:rPr b="1" lang="pt-BR"/>
              <a:t>Interactive computer graphics: a top-down approach with shader-based OpenGL</a:t>
            </a:r>
            <a:r>
              <a:rPr lang="pt-BR"/>
              <a:t>. Boston: Addison-Wesley, 6 ed., 2012.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1000"/>
              </a:spcAft>
              <a:buSzPts val="1800"/>
              <a:buChar char="●"/>
            </a:pPr>
            <a:r>
              <a:rPr lang="pt-BR"/>
              <a:t>OSEAS</a:t>
            </a:r>
            <a:r>
              <a:rPr lang="pt-BR"/>
              <a:t>, Antônio.</a:t>
            </a:r>
            <a:r>
              <a:rPr b="1" lang="pt-BR"/>
              <a:t> </a:t>
            </a:r>
            <a:r>
              <a:rPr b="1" lang="pt-BR"/>
              <a:t>Fundamentos de processamento Gráfico: </a:t>
            </a:r>
            <a:r>
              <a:rPr b="1" lang="pt-BR"/>
              <a:t>Dispositivos Gráficos</a:t>
            </a:r>
            <a:r>
              <a:rPr lang="pt-BR"/>
              <a:t>, adaptado de: Anselmo C. de Paiva. UFPI - PPGEE. 2021.</a:t>
            </a:r>
            <a:endParaRPr/>
          </a:p>
        </p:txBody>
      </p:sp>
      <p:sp>
        <p:nvSpPr>
          <p:cNvPr id="123" name="Google Shape;123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9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92592"/>
              <a:buNone/>
            </a:pPr>
            <a:r>
              <a:rPr lang="pt-BR"/>
              <a:t>Quais os tipos mais usados?</a:t>
            </a:r>
            <a:endParaRPr/>
          </a:p>
        </p:txBody>
      </p:sp>
      <p:sp>
        <p:nvSpPr>
          <p:cNvPr id="672" name="Google Shape;672;p92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>
                <a:latin typeface="Alfa Slab One"/>
                <a:ea typeface="Alfa Slab One"/>
                <a:cs typeface="Alfa Slab One"/>
                <a:sym typeface="Alfa Slab One"/>
              </a:rPr>
              <a:t>Modelação de deposição de molten (FDM): </a:t>
            </a:r>
            <a:endParaRPr>
              <a:latin typeface="Alfa Slab One"/>
              <a:ea typeface="Alfa Slab One"/>
              <a:cs typeface="Alfa Slab One"/>
              <a:sym typeface="Alfa Slab One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pt-BR">
                <a:latin typeface="Alfa Slab One"/>
                <a:ea typeface="Alfa Slab One"/>
                <a:cs typeface="Alfa Slab One"/>
                <a:sym typeface="Alfa Slab One"/>
              </a:rPr>
              <a:t>Sinterização seletiva do laser (SLS): </a:t>
            </a:r>
            <a:endParaRPr>
              <a:latin typeface="Alfa Slab One"/>
              <a:ea typeface="Alfa Slab One"/>
              <a:cs typeface="Alfa Slab One"/>
              <a:sym typeface="Alfa Slab One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pt-BR">
                <a:latin typeface="Alfa Slab One"/>
                <a:ea typeface="Alfa Slab One"/>
                <a:cs typeface="Alfa Slab One"/>
                <a:sym typeface="Alfa Slab One"/>
              </a:rPr>
              <a:t>Estereolitografia (SLA)</a:t>
            </a:r>
            <a:endParaRPr>
              <a:latin typeface="Alfa Slab One"/>
              <a:ea typeface="Alfa Slab One"/>
              <a:cs typeface="Alfa Slab One"/>
              <a:sym typeface="Alfa Slab One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rPr lang="pt-BR">
                <a:latin typeface="Alfa Slab One"/>
                <a:ea typeface="Alfa Slab One"/>
                <a:cs typeface="Alfa Slab One"/>
                <a:sym typeface="Alfa Slab One"/>
              </a:rPr>
              <a:t>Sistemas de fabrico de compactação</a:t>
            </a:r>
            <a:endParaRPr>
              <a:latin typeface="Alfa Slab One"/>
              <a:ea typeface="Alfa Slab One"/>
              <a:cs typeface="Alfa Slab One"/>
              <a:sym typeface="Alfa Slab One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9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92592"/>
              <a:buNone/>
            </a:pPr>
            <a:r>
              <a:rPr lang="pt-BR"/>
              <a:t>Mas como funciona?</a:t>
            </a:r>
            <a:endParaRPr/>
          </a:p>
        </p:txBody>
      </p:sp>
      <p:sp>
        <p:nvSpPr>
          <p:cNvPr id="678" name="Google Shape;678;p93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>
                <a:latin typeface="Alfa Slab One"/>
                <a:ea typeface="Alfa Slab One"/>
                <a:cs typeface="Alfa Slab One"/>
                <a:sym typeface="Alfa Slab One"/>
              </a:rPr>
              <a:t>Uso Doméstico</a:t>
            </a:r>
            <a:endParaRPr>
              <a:latin typeface="Alfa Slab One"/>
              <a:ea typeface="Alfa Slab One"/>
              <a:cs typeface="Alfa Slab One"/>
              <a:sym typeface="Alfa Slab One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Alfa Slab One"/>
              <a:buChar char="●"/>
            </a:pPr>
            <a:r>
              <a:rPr lang="pt-BR">
                <a:latin typeface="Alfa Slab One"/>
                <a:ea typeface="Alfa Slab One"/>
                <a:cs typeface="Alfa Slab One"/>
                <a:sym typeface="Alfa Slab One"/>
              </a:rPr>
              <a:t>Plásticos sintéticos</a:t>
            </a:r>
            <a:endParaRPr>
              <a:latin typeface="Alfa Slab One"/>
              <a:ea typeface="Alfa Slab One"/>
              <a:cs typeface="Alfa Slab One"/>
              <a:sym typeface="Alfa Slab One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lfa Slab One"/>
              <a:buChar char="●"/>
            </a:pPr>
            <a:r>
              <a:rPr lang="pt-BR">
                <a:latin typeface="Alfa Slab One"/>
                <a:ea typeface="Alfa Slab One"/>
                <a:cs typeface="Alfa Slab One"/>
                <a:sym typeface="Alfa Slab One"/>
              </a:rPr>
              <a:t>Cerâmicas</a:t>
            </a:r>
            <a:endParaRPr>
              <a:latin typeface="Alfa Slab One"/>
              <a:ea typeface="Alfa Slab One"/>
              <a:cs typeface="Alfa Slab One"/>
              <a:sym typeface="Alfa Slab One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lfa Slab One"/>
              <a:buChar char="●"/>
            </a:pPr>
            <a:r>
              <a:rPr lang="pt-BR">
                <a:latin typeface="Alfa Slab One"/>
                <a:ea typeface="Alfa Slab One"/>
                <a:cs typeface="Alfa Slab One"/>
                <a:sym typeface="Alfa Slab One"/>
              </a:rPr>
              <a:t>Aço </a:t>
            </a:r>
            <a:endParaRPr>
              <a:latin typeface="Alfa Slab One"/>
              <a:ea typeface="Alfa Slab One"/>
              <a:cs typeface="Alfa Slab One"/>
              <a:sym typeface="Alfa Slab One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lfa Slab One"/>
              <a:buChar char="●"/>
            </a:pPr>
            <a:r>
              <a:rPr lang="pt-BR">
                <a:latin typeface="Alfa Slab One"/>
                <a:ea typeface="Alfa Slab One"/>
                <a:cs typeface="Alfa Slab One"/>
                <a:sym typeface="Alfa Slab One"/>
              </a:rPr>
              <a:t>Vidro</a:t>
            </a:r>
            <a:endParaRPr>
              <a:latin typeface="Alfa Slab One"/>
              <a:ea typeface="Alfa Slab One"/>
              <a:cs typeface="Alfa Slab One"/>
              <a:sym typeface="Alfa Slab One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pt-BR">
                <a:latin typeface="Alfa Slab One"/>
                <a:ea typeface="Alfa Slab One"/>
                <a:cs typeface="Alfa Slab One"/>
                <a:sym typeface="Alfa Slab One"/>
              </a:rPr>
              <a:t>Contexto industrial  Neste último caso, os materiais mais utilizados são o ácido polilático (PLA) biodegradável e a acrilonitrila butadieno estireno (ABS)</a:t>
            </a:r>
            <a:endParaRPr>
              <a:latin typeface="Alfa Slab One"/>
              <a:ea typeface="Alfa Slab One"/>
              <a:cs typeface="Alfa Slab One"/>
              <a:sym typeface="Alfa Slab One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rPr lang="pt-BR">
                <a:latin typeface="Alfa Slab One"/>
                <a:ea typeface="Alfa Slab One"/>
                <a:cs typeface="Alfa Slab One"/>
                <a:sym typeface="Alfa Slab One"/>
              </a:rPr>
              <a:t>Majoritariamente poliamida (por exemplo, nylon) em forma líquida ou em pó.</a:t>
            </a:r>
            <a:endParaRPr>
              <a:latin typeface="Alfa Slab One"/>
              <a:ea typeface="Alfa Slab One"/>
              <a:cs typeface="Alfa Slab One"/>
              <a:sym typeface="Alfa Slab One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94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0000FF"/>
                </a:solidFill>
              </a:rPr>
              <a:t>Dispositivos de Interação</a:t>
            </a:r>
            <a:endParaRPr>
              <a:solidFill>
                <a:srgbClr val="0000FF"/>
              </a:solidFill>
            </a:endParaRPr>
          </a:p>
        </p:txBody>
      </p:sp>
      <p:sp>
        <p:nvSpPr>
          <p:cNvPr id="684" name="Google Shape;684;p9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9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/>
              <a:t>Introdução</a:t>
            </a:r>
            <a:endParaRPr/>
          </a:p>
        </p:txBody>
      </p:sp>
      <p:sp>
        <p:nvSpPr>
          <p:cNvPr id="690" name="Google Shape;690;p95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218181"/>
              </a:lnSpc>
              <a:spcBef>
                <a:spcPts val="1400"/>
              </a:spcBef>
              <a:spcAft>
                <a:spcPts val="0"/>
              </a:spcAft>
              <a:buClr>
                <a:srgbClr val="999999"/>
              </a:buClr>
              <a:buSzPts val="1500"/>
              <a:buChar char="●"/>
            </a:pPr>
            <a:r>
              <a:rPr lang="pt-BR" sz="16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Computação Gráfica consiste essencialmente em gerar e manipular imagens ligadas a um computador. Permitindo a interação com o sistema sendo capaz de lidar com dados de forma gráfica.</a:t>
            </a:r>
            <a:endParaRPr sz="1600"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238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500"/>
              <a:buChar char="●"/>
            </a:pPr>
            <a:r>
              <a:rPr i="1" lang="pt-BR" sz="16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“ Dispositivos gráficos desempenham um importante papel na Computação Gráfica, não apenas por permitirem a interação dos usuários com as aplicações gráficas, mas também por estarem intimamente relacionados à evolução destas aplicações.”</a:t>
            </a:r>
            <a:endParaRPr i="1" sz="1600"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500"/>
              <a:buChar char="●"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 sz="1350">
              <a:solidFill>
                <a:srgbClr val="666666"/>
              </a:solidFill>
              <a:highlight>
                <a:srgbClr val="FFFFFF"/>
              </a:highlight>
            </a:endParaRPr>
          </a:p>
        </p:txBody>
      </p:sp>
      <p:sp>
        <p:nvSpPr>
          <p:cNvPr id="691" name="Google Shape;691;p9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96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3529"/>
              </a:lnSpc>
              <a:spcBef>
                <a:spcPts val="2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650">
                <a:solidFill>
                  <a:srgbClr val="292929"/>
                </a:solidFill>
                <a:highlight>
                  <a:srgbClr val="FFFFFF"/>
                </a:highlight>
              </a:rPr>
              <a:t>DISPOSITIVOS DE INTERAÇÃO</a:t>
            </a:r>
            <a:endParaRPr sz="1650">
              <a:solidFill>
                <a:srgbClr val="292929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200">
                <a:solidFill>
                  <a:schemeClr val="dk2"/>
                </a:solidFill>
              </a:rPr>
              <a:t> </a:t>
            </a:r>
            <a:endParaRPr sz="3200"/>
          </a:p>
        </p:txBody>
      </p:sp>
      <p:sp>
        <p:nvSpPr>
          <p:cNvPr id="697" name="Google Shape;697;p96"/>
          <p:cNvSpPr txBox="1"/>
          <p:nvPr>
            <p:ph idx="1" type="body"/>
          </p:nvPr>
        </p:nvSpPr>
        <p:spPr>
          <a:xfrm>
            <a:off x="179200" y="909763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6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São componentes eletrônicos que permitem a movimentação e interação com os sistemas.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pt-BR" sz="1900">
                <a:solidFill>
                  <a:srgbClr val="434343"/>
                </a:solidFill>
                <a:highlight>
                  <a:srgbClr val="F8F9FA"/>
                </a:highlight>
              </a:rPr>
              <a:t>Usados para: </a:t>
            </a:r>
            <a:endParaRPr sz="1900">
              <a:solidFill>
                <a:srgbClr val="434343"/>
              </a:solidFill>
              <a:highlight>
                <a:srgbClr val="F8F9FA"/>
              </a:highlight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900"/>
              <a:buChar char="●"/>
            </a:pPr>
            <a:r>
              <a:rPr lang="pt-BR" sz="1900">
                <a:solidFill>
                  <a:srgbClr val="434343"/>
                </a:solidFill>
                <a:highlight>
                  <a:srgbClr val="F8F9FA"/>
                </a:highlight>
              </a:rPr>
              <a:t>Controlar o cursor </a:t>
            </a:r>
            <a:endParaRPr sz="1900">
              <a:solidFill>
                <a:srgbClr val="434343"/>
              </a:solidFill>
              <a:highlight>
                <a:srgbClr val="F8F9FA"/>
              </a:highlight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900"/>
              <a:buChar char="●"/>
            </a:pPr>
            <a:r>
              <a:rPr lang="pt-BR" sz="1900">
                <a:solidFill>
                  <a:srgbClr val="434343"/>
                </a:solidFill>
                <a:highlight>
                  <a:srgbClr val="F8F9FA"/>
                </a:highlight>
              </a:rPr>
              <a:t>Digitalizar </a:t>
            </a:r>
            <a:endParaRPr sz="1900">
              <a:solidFill>
                <a:srgbClr val="434343"/>
              </a:solidFill>
              <a:highlight>
                <a:srgbClr val="F8F9FA"/>
              </a:highlight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900"/>
              <a:buChar char="●"/>
            </a:pPr>
            <a:r>
              <a:rPr lang="pt-BR" sz="1900">
                <a:solidFill>
                  <a:srgbClr val="434343"/>
                </a:solidFill>
                <a:highlight>
                  <a:srgbClr val="F8F9FA"/>
                </a:highlight>
              </a:rPr>
              <a:t>Selecionar comandos e funções </a:t>
            </a:r>
            <a:endParaRPr sz="1900">
              <a:solidFill>
                <a:srgbClr val="434343"/>
              </a:solidFill>
              <a:highlight>
                <a:srgbClr val="F8F9FA"/>
              </a:highlight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900"/>
              <a:buChar char="●"/>
            </a:pPr>
            <a:r>
              <a:rPr lang="pt-BR" sz="1900">
                <a:solidFill>
                  <a:srgbClr val="434343"/>
                </a:solidFill>
                <a:highlight>
                  <a:srgbClr val="F8F9FA"/>
                </a:highlight>
              </a:rPr>
              <a:t>Manipular objetos (RV)</a:t>
            </a:r>
            <a:endParaRPr sz="1900">
              <a:solidFill>
                <a:srgbClr val="434343"/>
              </a:solidFill>
              <a:highlight>
                <a:srgbClr val="F8F9FA"/>
              </a:highlight>
            </a:endParaRPr>
          </a:p>
        </p:txBody>
      </p:sp>
      <p:sp>
        <p:nvSpPr>
          <p:cNvPr id="698" name="Google Shape;698;p9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p9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/>
              <a:t>Dispositivos Apontadores</a:t>
            </a:r>
            <a:endParaRPr/>
          </a:p>
        </p:txBody>
      </p:sp>
      <p:sp>
        <p:nvSpPr>
          <p:cNvPr id="704" name="Google Shape;704;p97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3375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650"/>
              <a:buFont typeface="Open Sans"/>
              <a:buChar char="●"/>
            </a:pPr>
            <a:r>
              <a:rPr lang="pt-BR" sz="1650">
                <a:solidFill>
                  <a:srgbClr val="444444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Usados para posicionar um ponteiro na tela.</a:t>
            </a:r>
            <a:endParaRPr sz="1650">
              <a:solidFill>
                <a:srgbClr val="444444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-333375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650"/>
              <a:buFont typeface="Open Sans"/>
              <a:buChar char="●"/>
            </a:pPr>
            <a:r>
              <a:rPr lang="pt-BR" sz="1650">
                <a:solidFill>
                  <a:srgbClr val="444444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Comunicam comandos ao sistema operacional por meio de um clique em um botão.</a:t>
            </a:r>
            <a:endParaRPr sz="1650">
              <a:solidFill>
                <a:srgbClr val="444444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650">
                <a:solidFill>
                  <a:srgbClr val="444444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Dispositivos comuns:</a:t>
            </a:r>
            <a:endParaRPr sz="1650">
              <a:solidFill>
                <a:srgbClr val="444444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-333375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650"/>
              <a:buFont typeface="Open Sans"/>
              <a:buChar char="●"/>
            </a:pPr>
            <a:r>
              <a:rPr lang="pt-BR" sz="1650">
                <a:solidFill>
                  <a:srgbClr val="444444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Mouse</a:t>
            </a:r>
            <a:endParaRPr sz="1650">
              <a:solidFill>
                <a:srgbClr val="444444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-333375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650"/>
              <a:buFont typeface="Open Sans"/>
              <a:buChar char="●"/>
            </a:pPr>
            <a:r>
              <a:rPr lang="pt-BR" sz="1650">
                <a:solidFill>
                  <a:srgbClr val="444444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Dispositivos usados para jogos</a:t>
            </a:r>
            <a:endParaRPr sz="1650">
              <a:solidFill>
                <a:srgbClr val="444444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-333375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650"/>
              <a:buFont typeface="Open Sans"/>
              <a:buChar char="●"/>
            </a:pPr>
            <a:r>
              <a:rPr lang="pt-BR" sz="1650">
                <a:solidFill>
                  <a:srgbClr val="444444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Dispositivos usados em laptops</a:t>
            </a:r>
            <a:endParaRPr sz="1650">
              <a:solidFill>
                <a:srgbClr val="444444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50">
              <a:solidFill>
                <a:srgbClr val="444444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705" name="Google Shape;705;p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98"/>
          <p:cNvSpPr txBox="1"/>
          <p:nvPr>
            <p:ph type="title"/>
          </p:nvPr>
        </p:nvSpPr>
        <p:spPr>
          <a:xfrm>
            <a:off x="238400" y="1273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/>
              <a:t>Teclado(vetorial)</a:t>
            </a:r>
            <a:endParaRPr/>
          </a:p>
        </p:txBody>
      </p:sp>
      <p:sp>
        <p:nvSpPr>
          <p:cNvPr id="711" name="Google Shape;711;p98"/>
          <p:cNvSpPr txBox="1"/>
          <p:nvPr>
            <p:ph idx="1" type="body"/>
          </p:nvPr>
        </p:nvSpPr>
        <p:spPr>
          <a:xfrm>
            <a:off x="238400" y="7000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600"/>
              <a:buFont typeface="Georgia"/>
              <a:buChar char="●"/>
            </a:pPr>
            <a:r>
              <a:rPr lang="pt-BR" sz="16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Basicamente podemos definir um teclado como um conjunto de teclas associadas a um código que corresponde ao caractere ou função.</a:t>
            </a:r>
            <a:endParaRPr sz="1600"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143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350"/>
              <a:buChar char="●"/>
            </a:pPr>
            <a:r>
              <a:rPr lang="pt-BR" sz="1350">
                <a:solidFill>
                  <a:srgbClr val="262626"/>
                </a:solidFill>
                <a:highlight>
                  <a:srgbClr val="FFFFFF"/>
                </a:highlight>
              </a:rPr>
              <a:t>Em 1987, a IBM lançou os teclados Model M, que viraram padrão na indústria. Eles tinham um layout clássico com 101 teclas, faltando só algumas especiais para o Windows.</a:t>
            </a:r>
            <a:endParaRPr sz="1350">
              <a:solidFill>
                <a:srgbClr val="262626"/>
              </a:solidFill>
              <a:highlight>
                <a:srgbClr val="FFFFFF"/>
              </a:highlight>
            </a:endParaRPr>
          </a:p>
          <a:p>
            <a:pPr indent="-3143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350"/>
              <a:buChar char="●"/>
            </a:pPr>
            <a:r>
              <a:rPr lang="pt-BR" sz="1350">
                <a:solidFill>
                  <a:srgbClr val="262626"/>
                </a:solidFill>
                <a:highlight>
                  <a:srgbClr val="FFFFFF"/>
                </a:highlight>
              </a:rPr>
              <a:t>Teclado chiclete" </a:t>
            </a:r>
            <a:endParaRPr sz="1350">
              <a:solidFill>
                <a:srgbClr val="262626"/>
              </a:solidFill>
              <a:highlight>
                <a:srgbClr val="FFFFFF"/>
              </a:highlight>
            </a:endParaRPr>
          </a:p>
          <a:p>
            <a:pPr indent="-3143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350"/>
              <a:buChar char="●"/>
            </a:pPr>
            <a:r>
              <a:rPr lang="pt-BR" sz="1350">
                <a:solidFill>
                  <a:srgbClr val="262626"/>
                </a:solidFill>
                <a:highlight>
                  <a:srgbClr val="FFFFFF"/>
                </a:highlight>
              </a:rPr>
              <a:t>E os teclados ainda são essenciais para quem curte jogar no PC, em  1998, foi criado um significado totalmente novo para as teclas W, S, A e D.</a:t>
            </a:r>
            <a:endParaRPr sz="1350">
              <a:solidFill>
                <a:srgbClr val="262626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 sz="1600"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712" name="Google Shape;712;p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713" name="Google Shape;713;p9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6225" y="2700025"/>
            <a:ext cx="3525775" cy="2183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4" name="Google Shape;714;p9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08125" y="2526925"/>
            <a:ext cx="2327475" cy="232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720" name="Google Shape;720;p99"/>
          <p:cNvPicPr preferRelativeResize="0"/>
          <p:nvPr/>
        </p:nvPicPr>
        <p:blipFill rotWithShape="1">
          <a:blip r:embed="rId3">
            <a:alphaModFix/>
          </a:blip>
          <a:srcRect b="3713" l="32742" r="13563" t="24873"/>
          <a:stretch/>
        </p:blipFill>
        <p:spPr>
          <a:xfrm>
            <a:off x="231775" y="445025"/>
            <a:ext cx="4590224" cy="4069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99"/>
          <p:cNvPicPr preferRelativeResize="0"/>
          <p:nvPr/>
        </p:nvPicPr>
        <p:blipFill rotWithShape="1">
          <a:blip r:embed="rId4">
            <a:alphaModFix/>
          </a:blip>
          <a:srcRect b="17958" l="10613" r="34932" t="40102"/>
          <a:stretch/>
        </p:blipFill>
        <p:spPr>
          <a:xfrm>
            <a:off x="5262700" y="950950"/>
            <a:ext cx="3645475" cy="2156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p10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sp>
        <p:nvSpPr>
          <p:cNvPr id="727" name="Google Shape;727;p100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728" name="Google Shape;728;p1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729" name="Google Shape;729;p100"/>
          <p:cNvPicPr preferRelativeResize="0"/>
          <p:nvPr/>
        </p:nvPicPr>
        <p:blipFill rotWithShape="1">
          <a:blip r:embed="rId3">
            <a:alphaModFix/>
          </a:blip>
          <a:srcRect b="24587" l="11340" r="35343" t="40712"/>
          <a:stretch/>
        </p:blipFill>
        <p:spPr>
          <a:xfrm>
            <a:off x="275050" y="445025"/>
            <a:ext cx="5111750" cy="1870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30" name="Google Shape;730;p100"/>
          <p:cNvPicPr preferRelativeResize="0"/>
          <p:nvPr/>
        </p:nvPicPr>
        <p:blipFill rotWithShape="1">
          <a:blip r:embed="rId4">
            <a:alphaModFix/>
          </a:blip>
          <a:srcRect b="6220" l="9671" r="35686" t="30878"/>
          <a:stretch/>
        </p:blipFill>
        <p:spPr>
          <a:xfrm>
            <a:off x="5730300" y="347175"/>
            <a:ext cx="3195200" cy="291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1" name="Google Shape;731;p100"/>
          <p:cNvPicPr preferRelativeResize="0"/>
          <p:nvPr/>
        </p:nvPicPr>
        <p:blipFill rotWithShape="1">
          <a:blip r:embed="rId5">
            <a:alphaModFix/>
          </a:blip>
          <a:srcRect b="21933" l="10656" r="34892" t="37977"/>
          <a:stretch/>
        </p:blipFill>
        <p:spPr>
          <a:xfrm>
            <a:off x="341438" y="2700125"/>
            <a:ext cx="4978974" cy="2060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01"/>
          <p:cNvSpPr txBox="1"/>
          <p:nvPr>
            <p:ph type="title"/>
          </p:nvPr>
        </p:nvSpPr>
        <p:spPr>
          <a:xfrm>
            <a:off x="190475" y="150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/>
              <a:t>Mouse (Vetorial)</a:t>
            </a:r>
            <a:endParaRPr/>
          </a:p>
        </p:txBody>
      </p:sp>
      <p:sp>
        <p:nvSpPr>
          <p:cNvPr id="737" name="Google Shape;737;p101"/>
          <p:cNvSpPr txBox="1"/>
          <p:nvPr>
            <p:ph idx="1" type="body"/>
          </p:nvPr>
        </p:nvSpPr>
        <p:spPr>
          <a:xfrm>
            <a:off x="233775" y="72272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9725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750"/>
              <a:buChar char="●"/>
            </a:pPr>
            <a:r>
              <a:rPr lang="pt-BR" sz="1750">
                <a:solidFill>
                  <a:srgbClr val="444444"/>
                </a:solidFill>
                <a:highlight>
                  <a:srgbClr val="FFFFFF"/>
                </a:highlight>
              </a:rPr>
              <a:t>Mecânicos ; </a:t>
            </a:r>
            <a:endParaRPr sz="1750">
              <a:solidFill>
                <a:srgbClr val="444444"/>
              </a:solidFill>
              <a:highlight>
                <a:srgbClr val="FFFFFF"/>
              </a:highlight>
            </a:endParaRPr>
          </a:p>
          <a:p>
            <a:pPr indent="-339725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750"/>
              <a:buChar char="●"/>
            </a:pPr>
            <a:r>
              <a:rPr lang="pt-BR" sz="1750">
                <a:solidFill>
                  <a:srgbClr val="444444"/>
                </a:solidFill>
                <a:highlight>
                  <a:srgbClr val="FFFFFF"/>
                </a:highlight>
              </a:rPr>
              <a:t>Ópticos;</a:t>
            </a:r>
            <a:endParaRPr sz="1750">
              <a:solidFill>
                <a:srgbClr val="444444"/>
              </a:solidFill>
              <a:highlight>
                <a:srgbClr val="FFFFFF"/>
              </a:highlight>
            </a:endParaRPr>
          </a:p>
          <a:p>
            <a:pPr indent="-339725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750"/>
              <a:buChar char="●"/>
            </a:pPr>
            <a:r>
              <a:rPr lang="pt-BR" sz="1750">
                <a:solidFill>
                  <a:srgbClr val="444444"/>
                </a:solidFill>
                <a:highlight>
                  <a:srgbClr val="FFFFFF"/>
                </a:highlight>
              </a:rPr>
              <a:t>Sem fio;</a:t>
            </a:r>
            <a:endParaRPr sz="21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2D e 3D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rPr lang="pt-BR" sz="1500">
                <a:solidFill>
                  <a:srgbClr val="2F2F2F"/>
                </a:solidFill>
                <a:highlight>
                  <a:schemeClr val="lt1"/>
                </a:highlight>
              </a:rPr>
              <a:t>Um mouse 3D é um dispositivo especializado de apontar e controlar, projetado para ser usado em ambientes virtuais 3D. </a:t>
            </a:r>
            <a:endParaRPr sz="1500">
              <a:solidFill>
                <a:srgbClr val="2F2F2F"/>
              </a:solidFill>
              <a:highlight>
                <a:schemeClr val="lt1"/>
              </a:highlight>
            </a:endParaRPr>
          </a:p>
        </p:txBody>
      </p:sp>
      <p:sp>
        <p:nvSpPr>
          <p:cNvPr id="738" name="Google Shape;738;p1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739" name="Google Shape;739;p10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00325" y="3126000"/>
            <a:ext cx="1988775" cy="1897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40" name="Google Shape;740;p10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49100" y="3101774"/>
            <a:ext cx="1946250" cy="194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29" name="Google Shape;12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6412" y="437551"/>
            <a:ext cx="5691175" cy="426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02"/>
          <p:cNvSpPr txBox="1"/>
          <p:nvPr>
            <p:ph type="title"/>
          </p:nvPr>
        </p:nvSpPr>
        <p:spPr>
          <a:xfrm>
            <a:off x="121200" y="3064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2600">
                <a:solidFill>
                  <a:srgbClr val="292929"/>
                </a:solidFill>
                <a:highlight>
                  <a:srgbClr val="FFFFFF"/>
                </a:highlight>
              </a:rPr>
              <a:t>Digitalizador tridimensional</a:t>
            </a:r>
            <a:endParaRPr sz="3800"/>
          </a:p>
        </p:txBody>
      </p:sp>
      <p:sp>
        <p:nvSpPr>
          <p:cNvPr id="746" name="Google Shape;746;p102"/>
          <p:cNvSpPr txBox="1"/>
          <p:nvPr>
            <p:ph idx="1" type="body"/>
          </p:nvPr>
        </p:nvSpPr>
        <p:spPr>
          <a:xfrm>
            <a:off x="0" y="937800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600"/>
              <a:buFont typeface="Georgia"/>
              <a:buChar char="●"/>
            </a:pPr>
            <a:r>
              <a:rPr lang="pt-BR" sz="16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Consiste de uma espécie de braço mecânico com um sensor de toque na ponta. </a:t>
            </a:r>
            <a:endParaRPr sz="1600"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600"/>
              <a:buFont typeface="Georgia"/>
              <a:buChar char="●"/>
            </a:pPr>
            <a:r>
              <a:rPr lang="pt-BR" sz="16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A cada vez que o sensor atinge um ponto na superfície de um objeto a coordenada deste ponto em relação a um ponto de referência (origem) é transmitida ao computador.</a:t>
            </a:r>
            <a:endParaRPr/>
          </a:p>
        </p:txBody>
      </p:sp>
      <p:sp>
        <p:nvSpPr>
          <p:cNvPr id="747" name="Google Shape;747;p1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748" name="Google Shape;748;p102"/>
          <p:cNvPicPr preferRelativeResize="0"/>
          <p:nvPr/>
        </p:nvPicPr>
        <p:blipFill rotWithShape="1">
          <a:blip r:embed="rId3">
            <a:alphaModFix/>
          </a:blip>
          <a:srcRect b="23923" l="30946" r="33446" t="39861"/>
          <a:stretch/>
        </p:blipFill>
        <p:spPr>
          <a:xfrm>
            <a:off x="1175600" y="2537100"/>
            <a:ext cx="3255800" cy="1861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49" name="Google Shape;749;p10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41438" y="2487313"/>
            <a:ext cx="2714625" cy="1685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103"/>
          <p:cNvSpPr txBox="1"/>
          <p:nvPr>
            <p:ph type="title"/>
          </p:nvPr>
        </p:nvSpPr>
        <p:spPr>
          <a:xfrm>
            <a:off x="138525" y="1419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650">
                <a:solidFill>
                  <a:srgbClr val="3B3835"/>
                </a:solidFill>
                <a:highlight>
                  <a:schemeClr val="lt1"/>
                </a:highlight>
              </a:rPr>
              <a:t> </a:t>
            </a:r>
            <a:r>
              <a:rPr lang="pt-BR" sz="2350">
                <a:solidFill>
                  <a:srgbClr val="3B3835"/>
                </a:solidFill>
                <a:highlight>
                  <a:schemeClr val="lt1"/>
                </a:highlight>
              </a:rPr>
              <a:t>Trackballs (2D) </a:t>
            </a:r>
            <a:endParaRPr sz="3400"/>
          </a:p>
        </p:txBody>
      </p:sp>
      <p:sp>
        <p:nvSpPr>
          <p:cNvPr id="755" name="Google Shape;755;p103"/>
          <p:cNvSpPr txBox="1"/>
          <p:nvPr>
            <p:ph idx="1" type="body"/>
          </p:nvPr>
        </p:nvSpPr>
        <p:spPr>
          <a:xfrm>
            <a:off x="138525" y="141938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750">
              <a:solidFill>
                <a:srgbClr val="3B3835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92929"/>
              </a:buClr>
              <a:buSzPts val="1600"/>
              <a:buFont typeface="Georgia"/>
              <a:buChar char="●"/>
            </a:pPr>
            <a:r>
              <a:rPr lang="pt-BR" sz="16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Pode ser considerado um “mouse” de cabeça para baixo através do qual o usuário gira diretamente uma esfera colocada dentro de uma pequena caixa. </a:t>
            </a:r>
            <a:endParaRPr sz="1600"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600"/>
              <a:buFont typeface="Georgia"/>
              <a:buChar char="●"/>
            </a:pPr>
            <a:r>
              <a:rPr lang="pt-BR" sz="16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Estes giros são tratados de forma idêntica ao que acontece com um “mouse” de esfera.</a:t>
            </a:r>
            <a:endParaRPr sz="1750">
              <a:solidFill>
                <a:srgbClr val="3B3835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750">
              <a:solidFill>
                <a:srgbClr val="3B3835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 sz="2500"/>
          </a:p>
        </p:txBody>
      </p:sp>
      <p:sp>
        <p:nvSpPr>
          <p:cNvPr id="756" name="Google Shape;756;p1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757" name="Google Shape;757;p10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94275" y="2648450"/>
            <a:ext cx="2354051" cy="182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8" name="Google Shape;758;p10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38725" y="2213900"/>
            <a:ext cx="2866898" cy="2535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p104"/>
          <p:cNvSpPr txBox="1"/>
          <p:nvPr>
            <p:ph type="title"/>
          </p:nvPr>
        </p:nvSpPr>
        <p:spPr>
          <a:xfrm>
            <a:off x="251075" y="2198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750">
                <a:solidFill>
                  <a:srgbClr val="3B3835"/>
                </a:solidFill>
                <a:highlight>
                  <a:schemeClr val="lt1"/>
                </a:highlight>
              </a:rPr>
              <a:t>Joysticks (Vetorial)</a:t>
            </a:r>
            <a:endParaRPr sz="3800"/>
          </a:p>
        </p:txBody>
      </p:sp>
      <p:sp>
        <p:nvSpPr>
          <p:cNvPr id="764" name="Google Shape;764;p104"/>
          <p:cNvSpPr txBox="1"/>
          <p:nvPr>
            <p:ph idx="1" type="body"/>
          </p:nvPr>
        </p:nvSpPr>
        <p:spPr>
          <a:xfrm>
            <a:off x="311700" y="944650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pt-BR" sz="1200">
                <a:solidFill>
                  <a:srgbClr val="202124"/>
                </a:solidFill>
                <a:highlight>
                  <a:srgbClr val="FFFFFF"/>
                </a:highlight>
              </a:rPr>
              <a:t>Um manípulo eletrónico (também conhecido pelo anglicismo </a:t>
            </a:r>
            <a:r>
              <a:rPr b="1" lang="pt-BR" sz="1200">
                <a:solidFill>
                  <a:srgbClr val="202124"/>
                </a:solidFill>
                <a:highlight>
                  <a:srgbClr val="FFFFFF"/>
                </a:highlight>
              </a:rPr>
              <a:t>joystick</a:t>
            </a:r>
            <a:r>
              <a:rPr lang="pt-BR" sz="1200">
                <a:solidFill>
                  <a:srgbClr val="202124"/>
                </a:solidFill>
                <a:highlight>
                  <a:srgbClr val="FFFFFF"/>
                </a:highlight>
              </a:rPr>
              <a:t>) é um periférico de computador e videojogos pessoal ou um dispositivo geral de controle, que consiste numa vara vertical, na qual os pivôs se aproximam de uma extremidade e transmitem o seu ângulo em duas ou três dimensões a um computador.</a:t>
            </a:r>
            <a:endParaRPr/>
          </a:p>
        </p:txBody>
      </p:sp>
      <p:sp>
        <p:nvSpPr>
          <p:cNvPr id="765" name="Google Shape;765;p1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766" name="Google Shape;766;p10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4900" y="2002550"/>
            <a:ext cx="2243925" cy="224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7" name="Google Shape;767;p10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71100" y="2163250"/>
            <a:ext cx="2892150" cy="219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8" name="Google Shape;768;p10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630125" y="2199900"/>
            <a:ext cx="2280100" cy="1849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p105"/>
          <p:cNvSpPr txBox="1"/>
          <p:nvPr>
            <p:ph type="title"/>
          </p:nvPr>
        </p:nvSpPr>
        <p:spPr>
          <a:xfrm>
            <a:off x="311700" y="2978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100">
                <a:solidFill>
                  <a:schemeClr val="dk2"/>
                </a:solidFill>
              </a:rPr>
              <a:t>Scanner (matricial)</a:t>
            </a:r>
            <a:endParaRPr sz="3100"/>
          </a:p>
        </p:txBody>
      </p:sp>
      <p:sp>
        <p:nvSpPr>
          <p:cNvPr id="774" name="Google Shape;774;p105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pt-BR" sz="1650">
                <a:solidFill>
                  <a:srgbClr val="444444"/>
                </a:solidFill>
                <a:highlight>
                  <a:srgbClr val="FFFFFF"/>
                </a:highlight>
              </a:rPr>
              <a:t>Usa um feixe de luz para escanear dados e convertê-los em sinais elétricos.</a:t>
            </a:r>
            <a:endParaRPr b="1" sz="2400"/>
          </a:p>
          <a:p>
            <a:pPr indent="-3810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Char char="●"/>
            </a:pPr>
            <a:r>
              <a:rPr lang="pt-BR" sz="1650">
                <a:solidFill>
                  <a:srgbClr val="444444"/>
                </a:solidFill>
                <a:highlight>
                  <a:srgbClr val="FFFFFF"/>
                </a:highlight>
              </a:rPr>
              <a:t>Scanner de mesa;</a:t>
            </a:r>
            <a:endParaRPr sz="1650">
              <a:solidFill>
                <a:srgbClr val="444444"/>
              </a:solidFill>
              <a:highlight>
                <a:srgbClr val="FFFFFF"/>
              </a:highlight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pt-BR" sz="1650">
                <a:solidFill>
                  <a:srgbClr val="444444"/>
                </a:solidFill>
                <a:highlight>
                  <a:srgbClr val="FFFFFF"/>
                </a:highlight>
              </a:rPr>
              <a:t>Scanner de folhas soltas;</a:t>
            </a:r>
            <a:endParaRPr sz="1650">
              <a:solidFill>
                <a:srgbClr val="444444"/>
              </a:solidFill>
              <a:highlight>
                <a:srgbClr val="FFFFFF"/>
              </a:highlight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pt-BR" sz="1650">
                <a:solidFill>
                  <a:srgbClr val="444444"/>
                </a:solidFill>
                <a:highlight>
                  <a:srgbClr val="FFFFFF"/>
                </a:highlight>
              </a:rPr>
              <a:t>Reconhecimento óptico de caracteres (OCR);</a:t>
            </a:r>
            <a:endParaRPr sz="24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 sz="2400"/>
          </a:p>
        </p:txBody>
      </p:sp>
      <p:sp>
        <p:nvSpPr>
          <p:cNvPr id="775" name="Google Shape;775;p1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776" name="Google Shape;776;p10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54350" y="1395850"/>
            <a:ext cx="3657600" cy="243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106"/>
          <p:cNvSpPr txBox="1"/>
          <p:nvPr>
            <p:ph type="title"/>
          </p:nvPr>
        </p:nvSpPr>
        <p:spPr>
          <a:xfrm>
            <a:off x="207800" y="2978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/>
              <a:t>Touch pad</a:t>
            </a:r>
            <a:endParaRPr/>
          </a:p>
        </p:txBody>
      </p:sp>
      <p:sp>
        <p:nvSpPr>
          <p:cNvPr id="782" name="Google Shape;782;p106"/>
          <p:cNvSpPr txBox="1"/>
          <p:nvPr>
            <p:ph idx="1" type="body"/>
          </p:nvPr>
        </p:nvSpPr>
        <p:spPr>
          <a:xfrm>
            <a:off x="164500" y="1058663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pt-BR" sz="1650">
                <a:solidFill>
                  <a:srgbClr val="4D5156"/>
                </a:solidFill>
                <a:highlight>
                  <a:srgbClr val="FFFFFF"/>
                </a:highlight>
              </a:rPr>
              <a:t>Um painel tátil é um dispositivo sensível ao toque que traduz a posição de pressão do toque para o sistema operacional na tela. </a:t>
            </a:r>
            <a:endParaRPr sz="2400"/>
          </a:p>
        </p:txBody>
      </p:sp>
      <p:sp>
        <p:nvSpPr>
          <p:cNvPr id="783" name="Google Shape;783;p1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784" name="Google Shape;784;p10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7800" y="2697775"/>
            <a:ext cx="2154100" cy="170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5" name="Google Shape;785;p10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50475" y="2306651"/>
            <a:ext cx="2487225" cy="2487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6" name="Google Shape;786;p106"/>
          <p:cNvPicPr preferRelativeResize="0"/>
          <p:nvPr/>
        </p:nvPicPr>
        <p:blipFill rotWithShape="1">
          <a:blip r:embed="rId5">
            <a:alphaModFix/>
          </a:blip>
          <a:srcRect b="7429" l="12327" r="36158" t="26121"/>
          <a:stretch/>
        </p:blipFill>
        <p:spPr>
          <a:xfrm>
            <a:off x="6057675" y="2571738"/>
            <a:ext cx="2487226" cy="180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07"/>
          <p:cNvSpPr txBox="1"/>
          <p:nvPr>
            <p:ph type="title"/>
          </p:nvPr>
        </p:nvSpPr>
        <p:spPr>
          <a:xfrm>
            <a:off x="216450" y="2631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2800"/>
              <a:buNone/>
            </a:pPr>
            <a:r>
              <a:rPr lang="pt-BR" sz="1850">
                <a:solidFill>
                  <a:srgbClr val="3B3835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pt-BR" sz="2150">
                <a:solidFill>
                  <a:srgbClr val="3B3835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Luvas de dados</a:t>
            </a:r>
            <a:endParaRPr sz="3100"/>
          </a:p>
        </p:txBody>
      </p:sp>
      <p:sp>
        <p:nvSpPr>
          <p:cNvPr id="792" name="Google Shape;792;p107"/>
          <p:cNvSpPr txBox="1"/>
          <p:nvPr>
            <p:ph idx="1" type="body"/>
          </p:nvPr>
        </p:nvSpPr>
        <p:spPr>
          <a:xfrm>
            <a:off x="311700" y="788800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60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B3835"/>
              </a:buClr>
              <a:buSzPts val="1850"/>
              <a:buFont typeface="Roboto"/>
              <a:buChar char="●"/>
            </a:pPr>
            <a:r>
              <a:rPr lang="pt-BR" sz="1850">
                <a:solidFill>
                  <a:srgbClr val="3B3835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 – detecção dos movimentos da mão e dedos; </a:t>
            </a:r>
            <a:endParaRPr sz="1850">
              <a:solidFill>
                <a:srgbClr val="3B3835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6075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3B3835"/>
              </a:buClr>
              <a:buSzPts val="1850"/>
              <a:buFont typeface="Roboto"/>
              <a:buChar char="●"/>
            </a:pPr>
            <a:r>
              <a:rPr lang="pt-BR" sz="1350">
                <a:solidFill>
                  <a:srgbClr val="555555"/>
                </a:solidFill>
                <a:highlight>
                  <a:schemeClr val="lt1"/>
                </a:highlight>
                <a:latin typeface="Open Sans"/>
                <a:ea typeface="Open Sans"/>
                <a:cs typeface="Open Sans"/>
                <a:sym typeface="Open Sans"/>
              </a:rPr>
              <a:t>Luva de dados que permite ao usuário sentir objetos e texturas de um </a:t>
            </a:r>
            <a:r>
              <a:rPr lang="pt-BR" sz="1350">
                <a:solidFill>
                  <a:srgbClr val="008800"/>
                </a:solidFill>
                <a:highlight>
                  <a:schemeClr val="lt1"/>
                </a:highlight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ambiente virtual</a:t>
            </a:r>
            <a:r>
              <a:rPr lang="pt-BR" sz="1350">
                <a:solidFill>
                  <a:srgbClr val="555555"/>
                </a:solidFill>
                <a:highlight>
                  <a:schemeClr val="lt1"/>
                </a:highlight>
                <a:latin typeface="Open Sans"/>
                <a:ea typeface="Open Sans"/>
                <a:cs typeface="Open Sans"/>
                <a:sym typeface="Open Sans"/>
              </a:rPr>
              <a:t>, ao mesmo tempo em que coleta dados biométricos como frequência cardíaca.</a:t>
            </a:r>
            <a:endParaRPr sz="1350">
              <a:solidFill>
                <a:srgbClr val="555555"/>
              </a:solidFill>
              <a:highlight>
                <a:schemeClr val="lt1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350">
              <a:solidFill>
                <a:srgbClr val="555555"/>
              </a:solidFill>
              <a:highlight>
                <a:schemeClr val="lt1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50">
              <a:solidFill>
                <a:srgbClr val="3B3835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rPr lang="pt-BR" sz="1350">
                <a:solidFill>
                  <a:srgbClr val="555555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350">
              <a:solidFill>
                <a:srgbClr val="555555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93" name="Google Shape;793;p1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794" name="Google Shape;794;p107"/>
          <p:cNvPicPr preferRelativeResize="0"/>
          <p:nvPr/>
        </p:nvPicPr>
        <p:blipFill rotWithShape="1">
          <a:blip r:embed="rId4">
            <a:alphaModFix/>
          </a:blip>
          <a:srcRect b="25125" l="18190" r="62598" t="47811"/>
          <a:stretch/>
        </p:blipFill>
        <p:spPr>
          <a:xfrm>
            <a:off x="5003975" y="2434425"/>
            <a:ext cx="2822101" cy="209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5" name="Google Shape;795;p10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20875" y="2356038"/>
            <a:ext cx="2822105" cy="2097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108"/>
          <p:cNvSpPr txBox="1"/>
          <p:nvPr>
            <p:ph type="title"/>
          </p:nvPr>
        </p:nvSpPr>
        <p:spPr>
          <a:xfrm>
            <a:off x="155825" y="2718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2200">
                <a:solidFill>
                  <a:srgbClr val="292929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Mesa Digitalizadora</a:t>
            </a:r>
            <a:r>
              <a:rPr lang="pt-BR" sz="2200">
                <a:solidFill>
                  <a:srgbClr val="292929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 </a:t>
            </a:r>
            <a:endParaRPr sz="3400"/>
          </a:p>
        </p:txBody>
      </p:sp>
      <p:sp>
        <p:nvSpPr>
          <p:cNvPr id="801" name="Google Shape;801;p108"/>
          <p:cNvSpPr txBox="1"/>
          <p:nvPr>
            <p:ph idx="1" type="body"/>
          </p:nvPr>
        </p:nvSpPr>
        <p:spPr>
          <a:xfrm>
            <a:off x="155825" y="749300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600"/>
              <a:buFont typeface="Georgia"/>
              <a:buChar char="●"/>
            </a:pPr>
            <a:r>
              <a:rPr lang="pt-BR" sz="16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Dispositivo que consiste de uma mesa e de um apontador. </a:t>
            </a:r>
            <a:endParaRPr sz="1600"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600"/>
              <a:buFont typeface="Georgia"/>
              <a:buChar char="●"/>
            </a:pPr>
            <a:r>
              <a:rPr lang="pt-BR" sz="16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Cada vez que o usuário toca a mesa com o apontador gera uma informação de coordenada deste ponto da mesa para o computador.</a:t>
            </a:r>
            <a:endParaRPr sz="1600"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 sz="1600"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802" name="Google Shape;802;p1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803" name="Google Shape;803;p10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81350" y="2145025"/>
            <a:ext cx="3697200" cy="2079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7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p109"/>
          <p:cNvSpPr txBox="1"/>
          <p:nvPr>
            <p:ph type="title"/>
          </p:nvPr>
        </p:nvSpPr>
        <p:spPr>
          <a:xfrm>
            <a:off x="251075" y="1852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 sz="1750">
                <a:solidFill>
                  <a:srgbClr val="444444"/>
                </a:solidFill>
                <a:highlight>
                  <a:srgbClr val="FFFFFF"/>
                </a:highlight>
              </a:rPr>
              <a:t>Telas sensíveis (Touch screen)</a:t>
            </a:r>
            <a:endParaRPr sz="3500"/>
          </a:p>
        </p:txBody>
      </p:sp>
      <p:sp>
        <p:nvSpPr>
          <p:cNvPr id="809" name="Google Shape;809;p109"/>
          <p:cNvSpPr txBox="1"/>
          <p:nvPr>
            <p:ph idx="1" type="body"/>
          </p:nvPr>
        </p:nvSpPr>
        <p:spPr>
          <a:xfrm>
            <a:off x="207800" y="757950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 sz="1550">
                <a:solidFill>
                  <a:srgbClr val="4D5156"/>
                </a:solidFill>
                <a:highlight>
                  <a:srgbClr val="FFFFFF"/>
                </a:highlight>
              </a:rPr>
              <a:t>Um ecrã tátil ou tela sensível ao toque é um tipo de ecrã sensível à pressão, dispensando, assim, a necessidade de outro periférico de entrada de dados, como o teclado.</a:t>
            </a:r>
            <a:endParaRPr sz="1550">
              <a:solidFill>
                <a:srgbClr val="4D5156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lnSpc>
                <a:spcPct val="133333"/>
              </a:lnSpc>
              <a:spcBef>
                <a:spcPts val="1600"/>
              </a:spcBef>
              <a:spcAft>
                <a:spcPts val="0"/>
              </a:spcAft>
              <a:buClr>
                <a:srgbClr val="262626"/>
              </a:buClr>
              <a:buSzPts val="1800"/>
              <a:buChar char="●"/>
            </a:pPr>
            <a:r>
              <a:rPr b="1" lang="pt-BR">
                <a:solidFill>
                  <a:srgbClr val="262626"/>
                </a:solidFill>
                <a:highlight>
                  <a:srgbClr val="FFFFFF"/>
                </a:highlight>
              </a:rPr>
              <a:t>Sistema Resistivo</a:t>
            </a:r>
            <a:endParaRPr b="1">
              <a:solidFill>
                <a:srgbClr val="262626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●"/>
            </a:pPr>
            <a:r>
              <a:rPr b="1" lang="pt-BR">
                <a:solidFill>
                  <a:srgbClr val="262626"/>
                </a:solidFill>
                <a:highlight>
                  <a:srgbClr val="FFFFFF"/>
                </a:highlight>
              </a:rPr>
              <a:t>Sistema Capacitivo</a:t>
            </a:r>
            <a:endParaRPr b="1">
              <a:solidFill>
                <a:srgbClr val="262626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lnSpc>
                <a:spcPct val="141176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●"/>
            </a:pPr>
            <a:r>
              <a:rPr b="1" lang="pt-BR" sz="1700">
                <a:solidFill>
                  <a:srgbClr val="262626"/>
                </a:solidFill>
                <a:highlight>
                  <a:srgbClr val="FFFFFF"/>
                </a:highlight>
              </a:rPr>
              <a:t>Sistema de onda acústica superficial</a:t>
            </a:r>
            <a:endParaRPr b="1" sz="1700">
              <a:solidFill>
                <a:srgbClr val="262626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lnSpc>
                <a:spcPct val="133333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>
              <a:solidFill>
                <a:srgbClr val="262626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600"/>
              </a:spcAft>
              <a:buSzPts val="1800"/>
              <a:buNone/>
            </a:pPr>
            <a:r>
              <a:rPr lang="pt-BR" sz="1550">
                <a:solidFill>
                  <a:srgbClr val="4D5156"/>
                </a:solidFill>
                <a:highlight>
                  <a:srgbClr val="FFFFFF"/>
                </a:highlight>
              </a:rPr>
              <a:t> </a:t>
            </a:r>
            <a:endParaRPr sz="2300"/>
          </a:p>
        </p:txBody>
      </p:sp>
      <p:sp>
        <p:nvSpPr>
          <p:cNvPr id="810" name="Google Shape;810;p1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811" name="Google Shape;811;p10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4750" y="2791788"/>
            <a:ext cx="2887949" cy="194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2" name="Google Shape;812;p10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71988" y="2791800"/>
            <a:ext cx="3174564" cy="2116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110"/>
          <p:cNvSpPr txBox="1"/>
          <p:nvPr>
            <p:ph idx="1" type="body"/>
          </p:nvPr>
        </p:nvSpPr>
        <p:spPr>
          <a:xfrm>
            <a:off x="70325" y="5342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550">
                <a:solidFill>
                  <a:srgbClr val="4D5156"/>
                </a:solidFill>
                <a:highlight>
                  <a:srgbClr val="FFFFFF"/>
                </a:highlight>
              </a:rPr>
              <a:t>U</a:t>
            </a:r>
            <a:r>
              <a:rPr lang="pt-BR" sz="1450">
                <a:solidFill>
                  <a:srgbClr val="222222"/>
                </a:solidFill>
                <a:highlight>
                  <a:srgbClr val="FFFFFF"/>
                </a:highlight>
              </a:rPr>
              <a:t>ma caneta óptica é um dispositivo de entrada de computador no formato de um bastão sensível à luz usado em conjunto com um monitor CRT. </a:t>
            </a:r>
            <a:endParaRPr sz="145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-3206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50"/>
              <a:buChar char="●"/>
            </a:pPr>
            <a:r>
              <a:rPr lang="pt-BR" sz="1450">
                <a:solidFill>
                  <a:srgbClr val="222222"/>
                </a:solidFill>
                <a:highlight>
                  <a:srgbClr val="FFFFFF"/>
                </a:highlight>
              </a:rPr>
              <a:t>Ele permite ao utilizador apontar objetos na tela ou desenhar sobre a mesma;</a:t>
            </a:r>
            <a:endParaRPr sz="145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rPr lang="pt-BR" sz="1450">
                <a:solidFill>
                  <a:srgbClr val="222222"/>
                </a:solidFill>
                <a:highlight>
                  <a:srgbClr val="FFFFFF"/>
                </a:highlight>
              </a:rPr>
              <a:t>.</a:t>
            </a:r>
            <a:r>
              <a:rPr lang="pt-BR" sz="950">
                <a:solidFill>
                  <a:srgbClr val="222222"/>
                </a:solidFill>
                <a:highlight>
                  <a:srgbClr val="FFFFFF"/>
                </a:highlight>
              </a:rPr>
              <a:t> </a:t>
            </a:r>
            <a:endParaRPr sz="1450">
              <a:solidFill>
                <a:srgbClr val="222222"/>
              </a:solidFill>
              <a:highlight>
                <a:srgbClr val="FFFFFF"/>
              </a:highlight>
            </a:endParaRPr>
          </a:p>
        </p:txBody>
      </p:sp>
      <p:sp>
        <p:nvSpPr>
          <p:cNvPr id="818" name="Google Shape;818;p110"/>
          <p:cNvSpPr txBox="1"/>
          <p:nvPr>
            <p:ph type="title"/>
          </p:nvPr>
        </p:nvSpPr>
        <p:spPr>
          <a:xfrm>
            <a:off x="156200" y="827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250">
                <a:solidFill>
                  <a:srgbClr val="3B3835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Canetas Ópticas</a:t>
            </a:r>
            <a:endParaRPr/>
          </a:p>
        </p:txBody>
      </p:sp>
      <p:sp>
        <p:nvSpPr>
          <p:cNvPr id="819" name="Google Shape;819;p1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820" name="Google Shape;820;p1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90700" y="2441175"/>
            <a:ext cx="2187701" cy="2187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21" name="Google Shape;821;p1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32600" y="2216325"/>
            <a:ext cx="2256400" cy="225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5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p111"/>
          <p:cNvSpPr txBox="1"/>
          <p:nvPr>
            <p:ph type="title"/>
          </p:nvPr>
        </p:nvSpPr>
        <p:spPr>
          <a:xfrm>
            <a:off x="311700" y="2025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/>
              <a:t>LeapMotion</a:t>
            </a:r>
            <a:endParaRPr/>
          </a:p>
        </p:txBody>
      </p:sp>
      <p:sp>
        <p:nvSpPr>
          <p:cNvPr id="827" name="Google Shape;827;p111"/>
          <p:cNvSpPr txBox="1"/>
          <p:nvPr>
            <p:ph idx="1" type="body"/>
          </p:nvPr>
        </p:nvSpPr>
        <p:spPr>
          <a:xfrm>
            <a:off x="225100" y="863550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sensor de movimento;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2 câmeras monocromáticas IR;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3 LEDs infravermelhos para captar os movimentos;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828" name="Google Shape;828;p1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829" name="Google Shape;829;p1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9325" y="2873300"/>
            <a:ext cx="2334851" cy="2001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30" name="Google Shape;830;p1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72000" y="2988250"/>
            <a:ext cx="3593825" cy="148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CE93D8"/>
      </a:accent2>
      <a:accent3>
        <a:srgbClr val="4DB6AC"/>
      </a:accent3>
      <a:accent4>
        <a:srgbClr val="FF9800"/>
      </a:accent4>
      <a:accent5>
        <a:srgbClr val="009668"/>
      </a:accent5>
      <a:accent6>
        <a:srgbClr val="EEFF41"/>
      </a:accent6>
      <a:hlink>
        <a:srgbClr val="009668"/>
      </a:hlink>
      <a:folHlink>
        <a:srgbClr val="00966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